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43"/>
  </p:notesMasterIdLst>
  <p:handoutMasterIdLst>
    <p:handoutMasterId r:id="rId44"/>
  </p:handoutMasterIdLst>
  <p:sldIdLst>
    <p:sldId id="290" r:id="rId2"/>
    <p:sldId id="291" r:id="rId3"/>
    <p:sldId id="299" r:id="rId4"/>
    <p:sldId id="256" r:id="rId5"/>
    <p:sldId id="263" r:id="rId6"/>
    <p:sldId id="257" r:id="rId7"/>
    <p:sldId id="264" r:id="rId8"/>
    <p:sldId id="258" r:id="rId9"/>
    <p:sldId id="292" r:id="rId10"/>
    <p:sldId id="293" r:id="rId11"/>
    <p:sldId id="259" r:id="rId12"/>
    <p:sldId id="261" r:id="rId13"/>
    <p:sldId id="260" r:id="rId14"/>
    <p:sldId id="262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97" r:id="rId30"/>
    <p:sldId id="298" r:id="rId31"/>
    <p:sldId id="280" r:id="rId32"/>
    <p:sldId id="279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39" autoAdjust="0"/>
  </p:normalViewPr>
  <p:slideViewPr>
    <p:cSldViewPr>
      <p:cViewPr>
        <p:scale>
          <a:sx n="90" d="100"/>
          <a:sy n="90" d="100"/>
        </p:scale>
        <p:origin x="-1656" y="-1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-348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F831F-7F4F-4123-9DB6-9E0FD04DF32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6BE65-B085-49F5-9D4F-840A11330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30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7674E-C742-4C0F-850A-352282C0ECCD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D89EE-8134-429A-9E63-5D611C84E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83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62519" y="755754"/>
            <a:ext cx="5419932" cy="3774087"/>
          </a:xfrm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7207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29057" indent="-280406" defTabSz="97207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21626" indent="-224325" defTabSz="97207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570276" indent="-224325" defTabSz="97207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18927" indent="-224325" defTabSz="972076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67577" indent="-224325" defTabSz="9720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16227" indent="-224325" defTabSz="9720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64878" indent="-224325" defTabSz="9720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13528" indent="-224325" defTabSz="97207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BB743B5-707A-4111-8CE4-4E3FAFFEF41E}" type="slidenum">
              <a:rPr lang="en-US" altLang="zh-CN" sz="1300">
                <a:latin typeface="Arial" panose="020B0604020202020204" pitchFamily="34" charset="0"/>
              </a:rPr>
              <a:t>1</a:t>
            </a:fld>
            <a:endParaRPr lang="en-US" altLang="zh-CN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3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2099C-E03D-4BEA-80BD-EC59252D8E32}" type="slidenum">
              <a:rPr lang="zh-CN" altLang="en-US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438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>
              <a:defRPr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</a:lstStyle>
          <a:p>
            <a:pPr lvl="0" eaLnBrk="1" latinLnBrk="0" hangingPunct="1"/>
            <a:r>
              <a:rPr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lang="zh-CN" altLang="en-US" dirty="0" smtClean="0"/>
              <a:t>第二级</a:t>
            </a:r>
          </a:p>
          <a:p>
            <a:pPr lvl="2" eaLnBrk="1" latinLnBrk="0" hangingPunct="1"/>
            <a:r>
              <a:rPr lang="zh-CN" altLang="en-US" dirty="0" smtClean="0"/>
              <a:t>第三级</a:t>
            </a:r>
          </a:p>
          <a:p>
            <a:pPr lvl="3" eaLnBrk="1" latinLnBrk="0" hangingPunct="1"/>
            <a:r>
              <a:rPr lang="zh-CN" altLang="en-US" dirty="0" smtClean="0"/>
              <a:t>第四级</a:t>
            </a:r>
          </a:p>
          <a:p>
            <a:pPr lvl="4" eaLnBrk="1" latinLnBrk="0" hangingPunct="1"/>
            <a:r>
              <a:rPr lang="zh-CN" altLang="en-US" dirty="0" smtClean="0"/>
              <a:t>第五级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内容占位符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椭圆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椭圆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接连接符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ChangeArrowheads="1"/>
          </p:cNvSpPr>
          <p:nvPr/>
        </p:nvSpPr>
        <p:spPr bwMode="auto">
          <a:xfrm>
            <a:off x="252046" y="-14605"/>
            <a:ext cx="8189742" cy="9810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q"/>
              <a:defRPr kumimoji="1" sz="32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有了网络，你</a:t>
            </a:r>
            <a:r>
              <a:rPr lang="zh-CN" altLang="en-US" sz="44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可能帅不过</a:t>
            </a:r>
            <a:r>
              <a:rPr lang="en-US" altLang="zh-CN" sz="44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44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4400" dirty="0" smtClean="0">
                <a:solidFill>
                  <a:srgbClr val="33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</a:t>
            </a:r>
            <a:endParaRPr lang="zh-CN" altLang="en-US" sz="4400" dirty="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115158" y="476250"/>
            <a:ext cx="8159262" cy="7620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mpact" panose="020B0806030902050204" pitchFamily="34" charset="0"/>
                <a:ea typeface="楷体_GB2312" panose="02010609030101010101" charset="-122"/>
              </a:defRPr>
            </a:lvl9pPr>
          </a:lstStyle>
          <a:p>
            <a:pPr algn="ctr">
              <a:defRPr/>
            </a:pPr>
            <a:endParaRPr lang="zh-CN" altLang="en-US" dirty="0"/>
          </a:p>
        </p:txBody>
      </p:sp>
      <p:pic>
        <p:nvPicPr>
          <p:cNvPr id="9220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6" y="966787"/>
            <a:ext cx="2567354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3"/>
          <p:cNvSpPr>
            <a:spLocks noChangeArrowheads="1"/>
          </p:cNvSpPr>
          <p:nvPr/>
        </p:nvSpPr>
        <p:spPr bwMode="auto">
          <a:xfrm>
            <a:off x="4942821" y="1240290"/>
            <a:ext cx="4041453" cy="5018655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4000">
                <a:srgbClr val="00B0F0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q"/>
              <a:defRPr kumimoji="1" sz="32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做网络良民：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使劲嘚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瑟成笑话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为所欲为做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老大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不要肆意“讨伐”学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公知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</a:t>
            </a:r>
            <a:r>
              <a:rPr lang="zh-CN" alt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造谣传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谣被人骂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切记道德与律法</a:t>
            </a: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切记做人不能太</a:t>
            </a: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  <a:endParaRPr lang="zh-CN" altLang="en-US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81" y="1772816"/>
            <a:ext cx="2896639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zh-CN" dirty="0">
                <a:solidFill>
                  <a:srgbClr val="FF0000"/>
                </a:solidFill>
              </a:rPr>
              <a:t>互联网的概念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若干</a:t>
            </a:r>
            <a:r>
              <a:rPr lang="zh-CN" altLang="zh-CN" dirty="0"/>
              <a:t>网络互连后，就可以称为一个互连的网络（</a:t>
            </a:r>
            <a:r>
              <a:rPr lang="en-US" altLang="zh-CN" dirty="0"/>
              <a:t>internet</a:t>
            </a:r>
            <a:r>
              <a:rPr lang="zh-CN" altLang="zh-CN" dirty="0"/>
              <a:t>）</a:t>
            </a:r>
            <a:r>
              <a:rPr lang="zh-CN" altLang="zh-CN" dirty="0" smtClean="0"/>
              <a:t>了</a:t>
            </a:r>
            <a:endParaRPr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21" y="2788421"/>
            <a:ext cx="13970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5640115" y="3866430"/>
            <a:ext cx="2633008" cy="1555151"/>
            <a:chOff x="1208540" y="1747835"/>
            <a:chExt cx="2430469" cy="1435523"/>
          </a:xfrm>
        </p:grpSpPr>
        <p:sp>
          <p:nvSpPr>
            <p:cNvPr id="8" name="Line 1503"/>
            <p:cNvSpPr>
              <a:spLocks noChangeShapeType="1"/>
            </p:cNvSpPr>
            <p:nvPr/>
          </p:nvSpPr>
          <p:spPr bwMode="auto">
            <a:xfrm flipH="1" flipV="1">
              <a:off x="2711904" y="1747835"/>
              <a:ext cx="828675" cy="11493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9" name="Line 1209"/>
            <p:cNvSpPr>
              <a:spLocks noChangeShapeType="1"/>
            </p:cNvSpPr>
            <p:nvPr/>
          </p:nvSpPr>
          <p:spPr bwMode="auto">
            <a:xfrm flipV="1">
              <a:off x="1399042" y="1747835"/>
              <a:ext cx="1066800" cy="79692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0" name="Line 1204"/>
            <p:cNvSpPr>
              <a:spLocks noChangeShapeType="1"/>
            </p:cNvSpPr>
            <p:nvPr/>
          </p:nvSpPr>
          <p:spPr bwMode="auto">
            <a:xfrm flipV="1">
              <a:off x="2302329" y="1747835"/>
              <a:ext cx="246063" cy="13271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pic>
          <p:nvPicPr>
            <p:cNvPr id="11" name="Picture 193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2140" y="2727967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97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40" y="2199329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00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771" y="2512067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46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900" y="3465896"/>
            <a:ext cx="792088" cy="45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>
            <a:endCxn id="14" idx="1"/>
          </p:cNvCxnSpPr>
          <p:nvPr/>
        </p:nvCxnSpPr>
        <p:spPr bwMode="auto">
          <a:xfrm flipV="1">
            <a:off x="2468724" y="3692821"/>
            <a:ext cx="1584176" cy="40093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直接连接符 15"/>
          <p:cNvCxnSpPr>
            <a:stCxn id="14" idx="3"/>
          </p:cNvCxnSpPr>
          <p:nvPr/>
        </p:nvCxnSpPr>
        <p:spPr bwMode="auto">
          <a:xfrm>
            <a:off x="4844988" y="3692821"/>
            <a:ext cx="2058874" cy="22049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" name="组合 16"/>
          <p:cNvGrpSpPr/>
          <p:nvPr/>
        </p:nvGrpSpPr>
        <p:grpSpPr>
          <a:xfrm>
            <a:off x="540269" y="4085366"/>
            <a:ext cx="2633008" cy="1685667"/>
            <a:chOff x="1208540" y="1627358"/>
            <a:chExt cx="2430469" cy="1556000"/>
          </a:xfrm>
        </p:grpSpPr>
        <p:sp>
          <p:nvSpPr>
            <p:cNvPr id="18" name="Line 1503"/>
            <p:cNvSpPr>
              <a:spLocks noChangeShapeType="1"/>
            </p:cNvSpPr>
            <p:nvPr/>
          </p:nvSpPr>
          <p:spPr bwMode="auto">
            <a:xfrm flipH="1" flipV="1">
              <a:off x="3540578" y="1627358"/>
              <a:ext cx="0" cy="126982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19" name="Line 1209"/>
            <p:cNvSpPr>
              <a:spLocks noChangeShapeType="1"/>
            </p:cNvSpPr>
            <p:nvPr/>
          </p:nvSpPr>
          <p:spPr bwMode="auto">
            <a:xfrm flipV="1">
              <a:off x="1399042" y="1627358"/>
              <a:ext cx="61117" cy="91740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0" name="Line 1204"/>
            <p:cNvSpPr>
              <a:spLocks noChangeShapeType="1"/>
            </p:cNvSpPr>
            <p:nvPr/>
          </p:nvSpPr>
          <p:spPr bwMode="auto">
            <a:xfrm flipV="1">
              <a:off x="2302329" y="1627358"/>
              <a:ext cx="21430" cy="144762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65" b="1" kern="0">
                <a:solidFill>
                  <a:sysClr val="windowText" lastClr="000000"/>
                </a:solidFill>
                <a:latin typeface="+mn-lt"/>
              </a:endParaRPr>
            </a:p>
          </p:txBody>
        </p:sp>
        <p:pic>
          <p:nvPicPr>
            <p:cNvPr id="21" name="Picture 193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2140" y="2727967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97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540" y="2199329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00" descr="jisuanji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771" y="2512067"/>
              <a:ext cx="503238" cy="455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4" name="直接连接符 23"/>
          <p:cNvCxnSpPr/>
          <p:nvPr/>
        </p:nvCxnSpPr>
        <p:spPr bwMode="auto">
          <a:xfrm>
            <a:off x="452500" y="4085366"/>
            <a:ext cx="280831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矩形 24"/>
          <p:cNvSpPr/>
          <p:nvPr/>
        </p:nvSpPr>
        <p:spPr bwMode="auto">
          <a:xfrm>
            <a:off x="308484" y="4013359"/>
            <a:ext cx="144016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88804" y="4021743"/>
            <a:ext cx="144016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8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zh-CN" altLang="zh-CN" sz="2700" dirty="0">
                <a:solidFill>
                  <a:srgbClr val="FF0000"/>
                </a:solidFill>
              </a:rPr>
              <a:t>互联网</a:t>
            </a:r>
            <a:r>
              <a:rPr lang="zh-CN" altLang="zh-CN" sz="2700" dirty="0"/>
              <a:t>是互连的网络的一个特例，特指全球最大的因特网（</a:t>
            </a:r>
            <a:r>
              <a:rPr lang="en-US" altLang="zh-CN" sz="2700" dirty="0"/>
              <a:t>Internet</a:t>
            </a:r>
            <a:r>
              <a:rPr lang="zh-CN" altLang="zh-CN" sz="2700" dirty="0"/>
              <a:t>）</a:t>
            </a:r>
            <a:endParaRPr lang="zh-CN" altLang="en-US" sz="2700" dirty="0"/>
          </a:p>
          <a:p>
            <a:r>
              <a:rPr lang="zh-CN" altLang="en-US" dirty="0"/>
              <a:t>互联网</a:t>
            </a:r>
            <a:r>
              <a:rPr lang="zh-CN" altLang="zh-CN" dirty="0" smtClean="0"/>
              <a:t>是</a:t>
            </a:r>
            <a:r>
              <a:rPr lang="zh-CN" altLang="zh-CN" dirty="0"/>
              <a:t>把很多种物理网络联系起来而形成的一个大的虚拟</a:t>
            </a:r>
            <a:r>
              <a:rPr lang="zh-CN" altLang="zh-CN" dirty="0" smtClean="0"/>
              <a:t>网络</a:t>
            </a:r>
            <a:endParaRPr lang="en-US" altLang="zh-CN" dirty="0" smtClean="0"/>
          </a:p>
          <a:p>
            <a:r>
              <a:rPr lang="zh-CN" altLang="en-US" dirty="0"/>
              <a:t>常常</a:t>
            </a:r>
            <a:r>
              <a:rPr lang="zh-CN" altLang="zh-CN" dirty="0"/>
              <a:t>使用一朵云表示一个物理</a:t>
            </a:r>
            <a:r>
              <a:rPr lang="zh-CN" altLang="zh-CN" dirty="0" smtClean="0"/>
              <a:t>网络</a:t>
            </a:r>
            <a:endParaRPr lang="en-US" altLang="zh-C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3891171"/>
            <a:ext cx="5086399" cy="299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避免误区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平时</a:t>
            </a:r>
            <a:r>
              <a:rPr lang="zh-CN" altLang="zh-CN" dirty="0"/>
              <a:t>上网都说上互联网，于是认为所谓的网络就是</a:t>
            </a:r>
            <a:r>
              <a:rPr lang="zh-CN" altLang="zh-CN" dirty="0" smtClean="0"/>
              <a:t>互联网</a:t>
            </a:r>
            <a:endParaRPr lang="en-US" altLang="zh-CN" dirty="0" smtClean="0"/>
          </a:p>
          <a:p>
            <a:r>
              <a:rPr lang="zh-CN" altLang="zh-CN" dirty="0" smtClean="0"/>
              <a:t>各种</a:t>
            </a:r>
            <a:r>
              <a:rPr lang="zh-CN" altLang="zh-CN" dirty="0"/>
              <a:t>物理网络提供了具体的</a:t>
            </a:r>
            <a:r>
              <a:rPr lang="zh-CN" altLang="zh-CN" dirty="0" smtClean="0"/>
              <a:t>数据通信</a:t>
            </a:r>
            <a:endParaRPr lang="en-US" altLang="zh-CN" dirty="0" smtClean="0"/>
          </a:p>
          <a:p>
            <a:r>
              <a:rPr lang="zh-CN" altLang="zh-CN" dirty="0" smtClean="0"/>
              <a:t>产品开发商</a:t>
            </a:r>
            <a:r>
              <a:rPr lang="zh-CN" altLang="zh-CN" dirty="0"/>
              <a:t>根据规范和标准开发了网络互连的设备进行各个网络的</a:t>
            </a:r>
            <a:r>
              <a:rPr lang="zh-CN" altLang="zh-CN" dirty="0" smtClean="0"/>
              <a:t>互连</a:t>
            </a:r>
            <a:endParaRPr lang="en-US" altLang="zh-CN" dirty="0" smtClean="0"/>
          </a:p>
          <a:p>
            <a:r>
              <a:rPr lang="zh-CN" altLang="zh-CN" dirty="0" smtClean="0"/>
              <a:t>互联网</a:t>
            </a:r>
            <a:r>
              <a:rPr lang="zh-CN" altLang="zh-CN" dirty="0"/>
              <a:t>的本质是网络的网络（</a:t>
            </a:r>
            <a:r>
              <a:rPr lang="en-US" altLang="zh-CN" dirty="0"/>
              <a:t>network of networks</a:t>
            </a:r>
            <a:r>
              <a:rPr lang="zh-CN" altLang="zh-CN" dirty="0" smtClean="0"/>
              <a:t>）</a:t>
            </a:r>
            <a:r>
              <a:rPr lang="zh-CN" altLang="en-US" dirty="0" smtClean="0"/>
              <a:t>，</a:t>
            </a:r>
            <a:r>
              <a:rPr lang="zh-CN" altLang="zh-CN" dirty="0"/>
              <a:t>是一个虚拟的</a:t>
            </a:r>
            <a:r>
              <a:rPr lang="zh-CN" altLang="zh-CN" dirty="0" smtClean="0"/>
              <a:t>网络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29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互联网</a:t>
            </a:r>
            <a:r>
              <a:rPr lang="zh-CN" altLang="zh-CN" dirty="0"/>
              <a:t>上的通信往往需要经过多个物理网络的传输，网络之间使用互连的设备进行</a:t>
            </a:r>
            <a:r>
              <a:rPr lang="zh-CN" altLang="zh-CN" dirty="0" smtClean="0"/>
              <a:t>交接</a:t>
            </a:r>
            <a:endParaRPr lang="en-US" altLang="zh-CN" dirty="0" smtClean="0"/>
          </a:p>
          <a:p>
            <a:r>
              <a:rPr lang="zh-CN" altLang="en-US" dirty="0" smtClean="0"/>
              <a:t>类比：</a:t>
            </a:r>
            <a:r>
              <a:rPr lang="zh-CN" altLang="zh-CN" dirty="0" smtClean="0"/>
              <a:t>中华</a:t>
            </a:r>
            <a:r>
              <a:rPr lang="zh-CN" altLang="zh-CN" dirty="0"/>
              <a:t>豪横交通公司</a:t>
            </a:r>
            <a:r>
              <a:rPr lang="zh-CN" altLang="en-US" dirty="0"/>
              <a:t>的业务</a:t>
            </a:r>
            <a:endParaRPr lang="en-US" altLang="zh-CN" dirty="0"/>
          </a:p>
          <a:p>
            <a:pPr lvl="1"/>
            <a:r>
              <a:rPr lang="zh-CN" altLang="zh-CN" dirty="0"/>
              <a:t>使用多种交通网络（飞机、铁路、公交车等）</a:t>
            </a:r>
            <a:endParaRPr lang="en-US" altLang="zh-CN" dirty="0"/>
          </a:p>
          <a:p>
            <a:pPr lvl="1"/>
            <a:r>
              <a:rPr lang="zh-CN" altLang="zh-CN" dirty="0"/>
              <a:t>安排好各种交通及其中转</a:t>
            </a:r>
            <a:endParaRPr lang="en-US" altLang="zh-CN" dirty="0"/>
          </a:p>
          <a:p>
            <a:pPr lvl="1"/>
            <a:r>
              <a:rPr lang="zh-CN" altLang="zh-CN" dirty="0"/>
              <a:t>实现长途旅行</a:t>
            </a:r>
            <a:endParaRPr lang="en-US" altLang="zh-CN" dirty="0"/>
          </a:p>
          <a:p>
            <a:r>
              <a:rPr lang="zh-CN" altLang="zh-CN" dirty="0" smtClean="0"/>
              <a:t>互联网</a:t>
            </a:r>
            <a:r>
              <a:rPr lang="zh-CN" altLang="zh-CN" dirty="0"/>
              <a:t>必须重新定义一套统一的</a:t>
            </a:r>
            <a:r>
              <a:rPr lang="zh-CN" altLang="zh-CN" dirty="0" smtClean="0"/>
              <a:t>地址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方便</a:t>
            </a:r>
            <a:r>
              <a:rPr lang="zh-CN" altLang="zh-CN" dirty="0"/>
              <a:t>在互连各种物理网络时进行统一的</a:t>
            </a:r>
            <a:r>
              <a:rPr lang="zh-CN" altLang="zh-CN" dirty="0" smtClean="0"/>
              <a:t>管理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互联网</a:t>
            </a:r>
            <a:r>
              <a:rPr lang="zh-CN" altLang="zh-CN" dirty="0"/>
              <a:t>采用的地址是</a:t>
            </a:r>
            <a:r>
              <a:rPr lang="en-US" altLang="zh-CN" dirty="0"/>
              <a:t>IP</a:t>
            </a:r>
            <a:r>
              <a:rPr lang="zh-CN" altLang="zh-CN" dirty="0" smtClean="0"/>
              <a:t>地址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豪横</a:t>
            </a:r>
            <a:r>
              <a:rPr lang="zh-CN" altLang="zh-CN" dirty="0"/>
              <a:t>公司为我们服务时</a:t>
            </a:r>
            <a:r>
              <a:rPr lang="zh-CN" altLang="zh-CN" dirty="0" smtClean="0"/>
              <a:t>，需要</a:t>
            </a:r>
            <a:r>
              <a:rPr lang="zh-CN" altLang="zh-CN" dirty="0"/>
              <a:t>使用一个全国统一的</a:t>
            </a:r>
            <a:r>
              <a:rPr lang="zh-CN" altLang="zh-CN" dirty="0" smtClean="0"/>
              <a:t>地名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4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3.</a:t>
            </a:r>
            <a:r>
              <a:rPr lang="zh-CN" altLang="zh-CN" dirty="0" smtClean="0">
                <a:solidFill>
                  <a:srgbClr val="FF0000"/>
                </a:solidFill>
              </a:rPr>
              <a:t>引入</a:t>
            </a:r>
            <a:r>
              <a:rPr lang="zh-CN" altLang="zh-CN" dirty="0">
                <a:solidFill>
                  <a:srgbClr val="FF0000"/>
                </a:solidFill>
              </a:rPr>
              <a:t>路由器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网络互连是</a:t>
            </a:r>
            <a:r>
              <a:rPr lang="zh-CN" altLang="zh-CN" dirty="0" smtClean="0"/>
              <a:t>利用一</a:t>
            </a:r>
            <a:r>
              <a:rPr lang="zh-CN" altLang="zh-CN" dirty="0"/>
              <a:t>个专用的设备——路由器（</a:t>
            </a:r>
            <a:r>
              <a:rPr lang="en-US" altLang="zh-CN" dirty="0" smtClean="0"/>
              <a:t>router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/>
              <a:t>不能只想到</a:t>
            </a:r>
            <a:r>
              <a:rPr lang="en-US" altLang="zh-CN" dirty="0" err="1"/>
              <a:t>WiFi</a:t>
            </a:r>
            <a:r>
              <a:rPr lang="zh-CN" altLang="zh-CN" dirty="0"/>
              <a:t>的</a:t>
            </a:r>
            <a:r>
              <a:rPr lang="zh-CN" altLang="zh-CN" dirty="0" smtClean="0"/>
              <a:t>路由器</a:t>
            </a:r>
            <a:endParaRPr lang="en-US" altLang="zh-CN" dirty="0" smtClean="0"/>
          </a:p>
          <a:p>
            <a:r>
              <a:rPr lang="zh-CN" altLang="zh-CN" dirty="0"/>
              <a:t>路由器就</a:t>
            </a:r>
            <a:r>
              <a:rPr lang="zh-CN" altLang="zh-CN" dirty="0" smtClean="0"/>
              <a:t>犹如火车站</a:t>
            </a:r>
            <a:endParaRPr lang="en-US" altLang="zh-CN" dirty="0"/>
          </a:p>
          <a:p>
            <a:pPr lvl="1"/>
            <a:r>
              <a:rPr lang="zh-CN" altLang="en-US" dirty="0" smtClean="0"/>
              <a:t>切换火车轨道</a:t>
            </a:r>
            <a:endParaRPr lang="en-US" altLang="zh-CN" dirty="0" smtClean="0"/>
          </a:p>
          <a:p>
            <a:pPr lvl="1"/>
            <a:r>
              <a:rPr lang="zh-CN" altLang="zh-CN" dirty="0"/>
              <a:t>转乘地铁、公交车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756" y="4221088"/>
            <a:ext cx="6456482" cy="241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41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4. </a:t>
            </a:r>
            <a:r>
              <a:rPr lang="zh-CN" altLang="zh-CN" dirty="0">
                <a:solidFill>
                  <a:srgbClr val="FF0000"/>
                </a:solidFill>
              </a:rPr>
              <a:t>计算机网络的构成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82272"/>
          </a:xfrm>
        </p:spPr>
        <p:txBody>
          <a:bodyPr>
            <a:normAutofit lnSpcReduction="10000"/>
          </a:bodyPr>
          <a:lstStyle/>
          <a:p>
            <a:r>
              <a:rPr lang="zh-CN" altLang="zh-CN" dirty="0"/>
              <a:t>硬件实体分为两</a:t>
            </a:r>
            <a:r>
              <a:rPr lang="zh-CN" altLang="zh-CN" dirty="0" smtClean="0"/>
              <a:t>类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结点</a:t>
            </a:r>
            <a:r>
              <a:rPr lang="zh-CN" altLang="zh-CN" dirty="0"/>
              <a:t>（</a:t>
            </a:r>
            <a:r>
              <a:rPr lang="en-US" altLang="zh-CN" dirty="0"/>
              <a:t>node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链路</a:t>
            </a:r>
            <a:r>
              <a:rPr lang="zh-CN" altLang="zh-CN" dirty="0"/>
              <a:t>（</a:t>
            </a:r>
            <a:r>
              <a:rPr lang="en-US" altLang="zh-CN" dirty="0"/>
              <a:t>link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r>
              <a:rPr lang="zh-CN" altLang="zh-CN" dirty="0" smtClean="0"/>
              <a:t>结点</a:t>
            </a:r>
            <a:endParaRPr lang="en-US" altLang="zh-CN" dirty="0" smtClean="0"/>
          </a:p>
          <a:p>
            <a:pPr lvl="1"/>
            <a:r>
              <a:rPr lang="zh-CN" altLang="zh-CN" dirty="0"/>
              <a:t>直接面对</a:t>
            </a:r>
            <a:r>
              <a:rPr lang="zh-CN" altLang="zh-CN" dirty="0" smtClean="0"/>
              <a:t>用户</a:t>
            </a:r>
            <a:r>
              <a:rPr lang="zh-CN" altLang="en-US" dirty="0" smtClean="0"/>
              <a:t>的结点，</a:t>
            </a:r>
            <a:r>
              <a:rPr lang="zh-CN" altLang="zh-CN" dirty="0" smtClean="0"/>
              <a:t>端系统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网络</a:t>
            </a:r>
            <a:r>
              <a:rPr lang="zh-CN" altLang="zh-CN" dirty="0"/>
              <a:t>的</a:t>
            </a:r>
            <a:r>
              <a:rPr lang="zh-CN" altLang="zh-CN" dirty="0">
                <a:solidFill>
                  <a:srgbClr val="FF0000"/>
                </a:solidFill>
              </a:rPr>
              <a:t>边缘</a:t>
            </a:r>
            <a:r>
              <a:rPr lang="zh-CN" altLang="zh-CN" dirty="0" smtClean="0"/>
              <a:t>部分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应该通用可编程</a:t>
            </a:r>
            <a:r>
              <a:rPr lang="en-US" altLang="zh-CN" dirty="0" smtClean="0"/>
              <a:t>——</a:t>
            </a:r>
            <a:r>
              <a:rPr lang="zh-CN" altLang="en-US" dirty="0"/>
              <a:t>个人的居住小区、旅游景区等 </a:t>
            </a:r>
            <a:endParaRPr lang="en-US" altLang="zh-CN" dirty="0" smtClean="0"/>
          </a:p>
          <a:p>
            <a:pPr lvl="1"/>
            <a:r>
              <a:rPr lang="zh-CN" altLang="zh-CN" dirty="0"/>
              <a:t>辅助网络完成数据通信的结点</a:t>
            </a:r>
            <a:r>
              <a:rPr lang="zh-CN" altLang="zh-CN" dirty="0" smtClean="0"/>
              <a:t>，路由器</a:t>
            </a:r>
            <a:r>
              <a:rPr lang="en-US" altLang="zh-CN" dirty="0" smtClean="0"/>
              <a:t>——</a:t>
            </a:r>
            <a:r>
              <a:rPr lang="zh-CN" altLang="zh-CN" dirty="0" smtClean="0"/>
              <a:t>豪横</a:t>
            </a:r>
            <a:r>
              <a:rPr lang="zh-CN" altLang="zh-CN" dirty="0"/>
              <a:t>公司的</a:t>
            </a:r>
            <a:r>
              <a:rPr lang="zh-CN" altLang="zh-CN" dirty="0" smtClean="0"/>
              <a:t>中转站</a:t>
            </a:r>
            <a:endParaRPr lang="en-US" altLang="zh-CN" dirty="0" smtClean="0"/>
          </a:p>
          <a:p>
            <a:r>
              <a:rPr lang="zh-CN" altLang="zh-CN" dirty="0"/>
              <a:t>链路的作用是用来传递</a:t>
            </a:r>
            <a:r>
              <a:rPr lang="zh-CN" altLang="zh-CN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如同</a:t>
            </a:r>
            <a:r>
              <a:rPr lang="zh-CN" altLang="zh-CN" dirty="0"/>
              <a:t>高铁的</a:t>
            </a:r>
            <a:r>
              <a:rPr lang="zh-CN" altLang="zh-CN" dirty="0" smtClean="0"/>
              <a:t>轨道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按照</a:t>
            </a:r>
            <a:r>
              <a:rPr lang="zh-CN" altLang="zh-CN" dirty="0"/>
              <a:t>传输介质的不同可以分为两类：有线链路和无线</a:t>
            </a:r>
            <a:r>
              <a:rPr lang="zh-CN" altLang="zh-CN" dirty="0" smtClean="0"/>
              <a:t>链路</a:t>
            </a:r>
            <a:endParaRPr lang="en-US" altLang="zh-CN" dirty="0" smtClean="0"/>
          </a:p>
          <a:p>
            <a:r>
              <a:rPr lang="zh-CN" altLang="zh-CN" dirty="0" smtClean="0"/>
              <a:t>路由器及</a:t>
            </a:r>
            <a:r>
              <a:rPr lang="zh-CN" altLang="zh-CN" dirty="0"/>
              <a:t>路由器之间连接的</a:t>
            </a:r>
            <a:r>
              <a:rPr lang="zh-CN" altLang="zh-CN" dirty="0" smtClean="0"/>
              <a:t>链路所</a:t>
            </a:r>
            <a:r>
              <a:rPr lang="zh-CN" altLang="zh-CN" dirty="0"/>
              <a:t>组成的部分称为网络的</a:t>
            </a:r>
            <a:r>
              <a:rPr lang="zh-CN" altLang="zh-CN" dirty="0">
                <a:solidFill>
                  <a:srgbClr val="FF0000"/>
                </a:solidFill>
              </a:rPr>
              <a:t>核心</a:t>
            </a:r>
            <a:r>
              <a:rPr lang="zh-CN" altLang="zh-CN" dirty="0"/>
              <a:t>部分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2" y="83637"/>
            <a:ext cx="464827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5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网络</a:t>
            </a:r>
            <a:r>
              <a:rPr lang="zh-CN" altLang="zh-CN" dirty="0"/>
              <a:t>的边缘部分直接面对用户，实现资源共享，这些主机所面临的业务正在不断蓬勃发展，不断智能化并推陈出新，结点计算能力也不断</a:t>
            </a:r>
            <a:r>
              <a:rPr lang="zh-CN" altLang="zh-CN" dirty="0" smtClean="0"/>
              <a:t>提升</a:t>
            </a:r>
            <a:endParaRPr lang="en-US" altLang="zh-CN" dirty="0" smtClean="0"/>
          </a:p>
          <a:p>
            <a:r>
              <a:rPr lang="zh-CN" altLang="zh-CN" dirty="0" smtClean="0"/>
              <a:t>而</a:t>
            </a:r>
            <a:r>
              <a:rPr lang="zh-CN" altLang="zh-CN" dirty="0"/>
              <a:t>核心部分是为边缘部分提供服务的（提供连通性），属于基础设施，就像连接城市的高速公路一样，为了支持通信能力的快速提升，应该越简单越</a:t>
            </a:r>
            <a:r>
              <a:rPr lang="zh-CN" altLang="zh-CN" dirty="0" smtClean="0"/>
              <a:t>好</a:t>
            </a:r>
            <a:endParaRPr lang="en-US" altLang="zh-CN" dirty="0" smtClean="0"/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David D.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Clark</a:t>
            </a:r>
            <a:r>
              <a:rPr lang="zh-CN" altLang="zh-CN" dirty="0" smtClean="0"/>
              <a:t>很</a:t>
            </a:r>
            <a:r>
              <a:rPr lang="zh-CN" altLang="zh-CN" dirty="0"/>
              <a:t>早提出的一个</a:t>
            </a:r>
            <a:r>
              <a:rPr lang="zh-CN" altLang="zh-CN" dirty="0" smtClean="0"/>
              <a:t>原则</a:t>
            </a:r>
            <a:endParaRPr lang="en-US" altLang="zh-CN" dirty="0" smtClean="0"/>
          </a:p>
          <a:p>
            <a:pPr lvl="1"/>
            <a:r>
              <a:rPr lang="zh-CN" altLang="zh-CN" dirty="0" smtClean="0">
                <a:solidFill>
                  <a:srgbClr val="FF0000"/>
                </a:solidFill>
              </a:rPr>
              <a:t>边缘</a:t>
            </a:r>
            <a:r>
              <a:rPr lang="zh-CN" altLang="zh-CN" dirty="0">
                <a:solidFill>
                  <a:srgbClr val="FF0000"/>
                </a:solidFill>
              </a:rPr>
              <a:t>智能，核心</a:t>
            </a:r>
            <a:r>
              <a:rPr lang="zh-CN" altLang="zh-CN" dirty="0" smtClean="0">
                <a:solidFill>
                  <a:srgbClr val="FF0000"/>
                </a:solidFill>
              </a:rPr>
              <a:t>简单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15230"/>
            <a:ext cx="266429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0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5. </a:t>
            </a:r>
            <a:r>
              <a:rPr lang="zh-CN" altLang="zh-CN" dirty="0">
                <a:solidFill>
                  <a:srgbClr val="FF0000"/>
                </a:solidFill>
              </a:rPr>
              <a:t>计算机网络的功能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共享资源：通过网络把世界各个地区的</a:t>
            </a:r>
            <a:r>
              <a:rPr lang="zh-CN" altLang="zh-CN" smtClean="0"/>
              <a:t>资源联系</a:t>
            </a:r>
            <a:r>
              <a:rPr lang="zh-CN" altLang="en-US" smtClean="0"/>
              <a:t>在</a:t>
            </a:r>
            <a:r>
              <a:rPr lang="zh-CN" altLang="zh-CN" smtClean="0"/>
              <a:t>一起</a:t>
            </a:r>
            <a:r>
              <a:rPr lang="zh-CN" altLang="zh-CN" dirty="0"/>
              <a:t>，实现资源的</a:t>
            </a:r>
            <a:r>
              <a:rPr lang="zh-CN" altLang="zh-CN" dirty="0" smtClean="0"/>
              <a:t>共享</a:t>
            </a:r>
            <a:endParaRPr lang="zh-CN" altLang="zh-CN" dirty="0"/>
          </a:p>
          <a:p>
            <a:r>
              <a:rPr lang="zh-CN" altLang="zh-CN" dirty="0"/>
              <a:t>协同</a:t>
            </a:r>
            <a:r>
              <a:rPr lang="en-US" altLang="zh-CN" dirty="0"/>
              <a:t>/</a:t>
            </a:r>
            <a:r>
              <a:rPr lang="zh-CN" altLang="zh-CN" dirty="0"/>
              <a:t>并行计算：可以将一个比较大的问题</a:t>
            </a:r>
            <a:r>
              <a:rPr lang="en-US" altLang="zh-CN" dirty="0"/>
              <a:t>/</a:t>
            </a:r>
            <a:r>
              <a:rPr lang="zh-CN" altLang="zh-CN" dirty="0"/>
              <a:t>任务分解为若干个子问题</a:t>
            </a:r>
            <a:r>
              <a:rPr lang="en-US" altLang="zh-CN" dirty="0"/>
              <a:t>/</a:t>
            </a:r>
            <a:r>
              <a:rPr lang="zh-CN" altLang="zh-CN" dirty="0"/>
              <a:t>任务，分散到网络中不同的计算机上进行处理</a:t>
            </a:r>
            <a:r>
              <a:rPr lang="zh-CN" altLang="zh-CN" dirty="0" smtClean="0"/>
              <a:t>计算</a:t>
            </a:r>
            <a:endParaRPr lang="zh-CN" altLang="zh-CN" dirty="0"/>
          </a:p>
          <a:p>
            <a:r>
              <a:rPr lang="zh-CN" altLang="zh-CN" dirty="0"/>
              <a:t>方便通信和交流：分布在不同地区的计算机系统通过网络及时、高速地传递各种</a:t>
            </a:r>
            <a:r>
              <a:rPr lang="zh-CN" altLang="zh-CN" dirty="0" smtClean="0"/>
              <a:t>信息</a:t>
            </a:r>
            <a:endParaRPr lang="zh-CN" altLang="zh-CN" dirty="0"/>
          </a:p>
          <a:p>
            <a:r>
              <a:rPr lang="zh-CN" altLang="zh-CN" dirty="0"/>
              <a:t>提高系统可靠性：通过网络可以把硬件或信息配置成互相备份的关系，当一部分故障时，其他部分可以自动接替其</a:t>
            </a:r>
            <a:r>
              <a:rPr lang="zh-CN" altLang="zh-CN" dirty="0" smtClean="0"/>
              <a:t>任务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5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pPr lvl="1"/>
            <a:r>
              <a:rPr lang="en-US" altLang="zh-CN" dirty="0"/>
              <a:t>1.1.1 </a:t>
            </a:r>
            <a:r>
              <a:rPr lang="zh-CN" altLang="zh-CN" dirty="0"/>
              <a:t>基本概念</a:t>
            </a:r>
            <a:r>
              <a:rPr lang="en-US" altLang="zh-CN" dirty="0"/>
              <a:t>——</a:t>
            </a:r>
            <a:r>
              <a:rPr lang="zh-CN" altLang="zh-CN" dirty="0"/>
              <a:t>计算机网络的概念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1.1.2 </a:t>
            </a:r>
            <a:r>
              <a:rPr lang="zh-CN" altLang="zh-CN" dirty="0">
                <a:solidFill>
                  <a:srgbClr val="FF0000"/>
                </a:solidFill>
              </a:rPr>
              <a:t>计算机网络的</a:t>
            </a:r>
            <a:r>
              <a:rPr lang="zh-CN" altLang="zh-CN" dirty="0" smtClean="0">
                <a:solidFill>
                  <a:srgbClr val="FF0000"/>
                </a:solidFill>
              </a:rPr>
              <a:t>分类</a:t>
            </a:r>
            <a:r>
              <a:rPr lang="en-US" altLang="zh-CN" dirty="0" smtClean="0">
                <a:solidFill>
                  <a:srgbClr val="FF0000"/>
                </a:solidFill>
              </a:rPr>
              <a:t>——</a:t>
            </a:r>
            <a:r>
              <a:rPr lang="zh-CN" altLang="en-US" dirty="0"/>
              <a:t>不急着全搞懂，慢慢品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1.2 </a:t>
            </a:r>
            <a:r>
              <a:rPr lang="zh-CN" altLang="en-US" dirty="0"/>
              <a:t>计算机网络的</a:t>
            </a:r>
            <a:r>
              <a:rPr lang="zh-CN" altLang="en-US" dirty="0" smtClean="0"/>
              <a:t>性能指标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80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按网络覆盖</a:t>
            </a:r>
            <a:r>
              <a:rPr lang="zh-CN" altLang="zh-CN" dirty="0" smtClean="0"/>
              <a:t>范围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广域网</a:t>
            </a:r>
            <a:endParaRPr lang="en-US" altLang="zh-CN" dirty="0" smtClean="0"/>
          </a:p>
          <a:p>
            <a:r>
              <a:rPr lang="zh-CN" altLang="zh-CN" dirty="0" smtClean="0"/>
              <a:t>城域网</a:t>
            </a:r>
            <a:endParaRPr lang="en-US" altLang="zh-CN" dirty="0" smtClean="0"/>
          </a:p>
          <a:p>
            <a:r>
              <a:rPr lang="zh-CN" altLang="zh-CN" dirty="0" smtClean="0"/>
              <a:t>接入网</a:t>
            </a:r>
            <a:endParaRPr lang="en-US" altLang="zh-CN" dirty="0" smtClean="0"/>
          </a:p>
          <a:p>
            <a:r>
              <a:rPr lang="zh-CN" altLang="zh-CN" dirty="0" smtClean="0"/>
              <a:t>局域网等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990812" cy="532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05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互联网负面影响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计算机病毒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窃取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</a:t>
            </a:r>
            <a:r>
              <a:rPr lang="zh-CN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机密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盗窃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银行或储户的钱财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诈骗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散布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谣言、不良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沉溺</a:t>
            </a:r>
            <a:r>
              <a:rPr lang="zh-CN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于网络</a:t>
            </a:r>
            <a:r>
              <a:rPr lang="zh-CN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3864" y="5807760"/>
            <a:ext cx="8042740" cy="64633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zh-CN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对互联网的</a:t>
            </a:r>
            <a:r>
              <a:rPr lang="zh-CN" altLang="zh-CN" sz="3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36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至关重要！</a:t>
            </a:r>
            <a:endParaRPr lang="zh-CN" altLang="en-US" sz="3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457200" y="188640"/>
            <a:ext cx="7837060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33399"/>
                </a:solidFill>
                <a:latin typeface="+mn-lt"/>
                <a:ea typeface="黑体" panose="02010609060101010101" pitchFamily="2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904644" y="1253049"/>
            <a:ext cx="3987836" cy="4048160"/>
          </a:xfrm>
          <a:prstGeom prst="rect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74000">
                <a:srgbClr val="00B0F0"/>
              </a:gs>
              <a:gs pos="83000">
                <a:schemeClr val="accent5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q"/>
              <a:defRPr kumimoji="1" sz="32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 b="1">
                <a:solidFill>
                  <a:schemeClr val="tx1"/>
                </a:solidFill>
                <a:latin typeface="Comic Sans MS" panose="030F0702030302020204" pitchFamily="66" charset="0"/>
                <a:ea typeface="楷体_GB2312" panose="02010609030101010101" charset="-122"/>
                <a:cs typeface="楷体_GB2312" panose="02010609030101010101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作为新时代大学生：</a:t>
            </a:r>
            <a:endParaRPr lang="en-US" altLang="zh-CN" sz="3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高尚的情操</a:t>
            </a: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严格的自律</a:t>
            </a: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正义的使者</a:t>
            </a: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做网络、国家和人民的守护神，而不是相反</a:t>
            </a:r>
            <a:endParaRPr lang="en-US" altLang="zh-CN" sz="3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91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按拓扑结构</a:t>
            </a:r>
            <a:r>
              <a:rPr lang="zh-CN" altLang="zh-CN" dirty="0" smtClean="0"/>
              <a:t>分为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总线型</a:t>
            </a:r>
            <a:endParaRPr lang="en-US" altLang="zh-CN" dirty="0" smtClean="0"/>
          </a:p>
          <a:p>
            <a:r>
              <a:rPr lang="zh-CN" altLang="zh-CN" dirty="0" smtClean="0"/>
              <a:t>环型</a:t>
            </a:r>
            <a:endParaRPr lang="en-US" altLang="zh-CN" dirty="0" smtClean="0"/>
          </a:p>
          <a:p>
            <a:r>
              <a:rPr lang="zh-CN" altLang="zh-CN" dirty="0" smtClean="0"/>
              <a:t>星型</a:t>
            </a:r>
            <a:endParaRPr lang="en-US" altLang="zh-CN" dirty="0" smtClean="0"/>
          </a:p>
          <a:p>
            <a:r>
              <a:rPr lang="zh-CN" altLang="zh-CN" dirty="0" smtClean="0"/>
              <a:t>树型</a:t>
            </a:r>
            <a:endParaRPr lang="en-US" altLang="zh-CN" dirty="0" smtClean="0"/>
          </a:p>
          <a:p>
            <a:r>
              <a:rPr lang="zh-CN" altLang="zh-CN" dirty="0" smtClean="0"/>
              <a:t>网状</a:t>
            </a:r>
            <a:r>
              <a:rPr lang="zh-CN" altLang="zh-CN" dirty="0"/>
              <a:t>等</a:t>
            </a:r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5477818" cy="8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103" y="1772816"/>
            <a:ext cx="5544616" cy="275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67" y="1772816"/>
            <a:ext cx="5830887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23" y="1484784"/>
            <a:ext cx="562343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73" y="1988840"/>
            <a:ext cx="6962157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93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按工作机制（交换方式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电路交换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报文交互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分组交换</a:t>
            </a:r>
            <a:endParaRPr lang="en-US" altLang="zh-CN" dirty="0" smtClean="0"/>
          </a:p>
          <a:p>
            <a:r>
              <a:rPr lang="zh-CN" altLang="zh-CN" dirty="0"/>
              <a:t>按照使用</a:t>
            </a:r>
            <a:r>
              <a:rPr lang="zh-CN" altLang="zh-CN" dirty="0" smtClean="0"/>
              <a:t>者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公用网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专用网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73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1.2 </a:t>
            </a:r>
            <a:r>
              <a:rPr lang="zh-CN" altLang="en-US" dirty="0">
                <a:solidFill>
                  <a:srgbClr val="FF0000"/>
                </a:solidFill>
              </a:rPr>
              <a:t>计算机网络的</a:t>
            </a:r>
            <a:r>
              <a:rPr lang="zh-CN" altLang="en-US" dirty="0" smtClean="0">
                <a:solidFill>
                  <a:srgbClr val="FF0000"/>
                </a:solidFill>
              </a:rPr>
              <a:t>性能指标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/>
              <a:t>1.2.1 </a:t>
            </a:r>
            <a:r>
              <a:rPr lang="zh-CN" altLang="zh-CN" dirty="0" smtClean="0"/>
              <a:t>速率</a:t>
            </a:r>
            <a:endParaRPr lang="en-US" altLang="zh-CN" dirty="0" smtClean="0"/>
          </a:p>
          <a:p>
            <a:pPr lvl="1"/>
            <a:r>
              <a:rPr lang="en-US" altLang="zh-CN" dirty="0"/>
              <a:t>1.2.2 </a:t>
            </a:r>
            <a:r>
              <a:rPr lang="zh-CN" altLang="zh-CN" dirty="0" smtClean="0"/>
              <a:t>带宽</a:t>
            </a:r>
            <a:endParaRPr lang="en-US" altLang="zh-CN" dirty="0" smtClean="0"/>
          </a:p>
          <a:p>
            <a:pPr lvl="1"/>
            <a:r>
              <a:rPr lang="en-US" altLang="zh-CN" dirty="0"/>
              <a:t>1.2.3 </a:t>
            </a:r>
            <a:r>
              <a:rPr lang="zh-CN" altLang="zh-CN" dirty="0"/>
              <a:t>时延</a:t>
            </a:r>
          </a:p>
          <a:p>
            <a:pPr lvl="1"/>
            <a:r>
              <a:rPr lang="en-US" altLang="zh-CN" dirty="0"/>
              <a:t>1.2.4 </a:t>
            </a:r>
            <a:r>
              <a:rPr lang="zh-CN" altLang="zh-CN" dirty="0"/>
              <a:t>其他指标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717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预备概念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FF0000"/>
                </a:solidFill>
              </a:rPr>
              <a:t>信号</a:t>
            </a:r>
            <a:r>
              <a:rPr lang="zh-CN" altLang="zh-CN" dirty="0"/>
              <a:t>是在传输介质上传输、用来代表信息的物理量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</a:t>
            </a:r>
            <a:r>
              <a:rPr lang="zh-CN" altLang="zh-CN" dirty="0"/>
              <a:t>电信号可以通过幅度、频率、相位的变化来表示不同的</a:t>
            </a:r>
            <a:r>
              <a:rPr lang="zh-CN" altLang="zh-CN" dirty="0" smtClean="0"/>
              <a:t>信息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信号</a:t>
            </a:r>
            <a:r>
              <a:rPr lang="zh-CN" altLang="zh-CN" dirty="0"/>
              <a:t>可以分为数字信号和模拟信号。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信道</a:t>
            </a:r>
            <a:r>
              <a:rPr lang="zh-CN" altLang="zh-CN" dirty="0"/>
              <a:t>是信号传输的通道，是一个广义的说法。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2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r>
              <a:rPr lang="en-US" altLang="zh-CN" dirty="0"/>
              <a:t>1.2 </a:t>
            </a:r>
            <a:r>
              <a:rPr lang="zh-CN" altLang="en-US" dirty="0"/>
              <a:t>计算机网络的性能指标</a:t>
            </a:r>
            <a:endParaRPr lang="en-US" altLang="zh-CN" dirty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1.2.1 </a:t>
            </a:r>
            <a:r>
              <a:rPr lang="zh-CN" altLang="zh-CN" dirty="0" smtClean="0">
                <a:solidFill>
                  <a:srgbClr val="FF0000"/>
                </a:solidFill>
              </a:rPr>
              <a:t>速率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1.2.2 </a:t>
            </a:r>
            <a:r>
              <a:rPr lang="zh-CN" altLang="zh-CN" dirty="0" smtClean="0"/>
              <a:t>带宽</a:t>
            </a:r>
            <a:endParaRPr lang="en-US" altLang="zh-CN" dirty="0" smtClean="0"/>
          </a:p>
          <a:p>
            <a:pPr lvl="1"/>
            <a:r>
              <a:rPr lang="en-US" altLang="zh-CN" dirty="0"/>
              <a:t>1.2.3 </a:t>
            </a:r>
            <a:r>
              <a:rPr lang="zh-CN" altLang="zh-CN" dirty="0"/>
              <a:t>时延</a:t>
            </a:r>
          </a:p>
          <a:p>
            <a:pPr lvl="1"/>
            <a:r>
              <a:rPr lang="en-US" altLang="zh-CN" dirty="0"/>
              <a:t>1.2.4 </a:t>
            </a:r>
            <a:r>
              <a:rPr lang="zh-CN" altLang="zh-CN" dirty="0"/>
              <a:t>其他指标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61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数据的传送速率简称</a:t>
            </a:r>
            <a:r>
              <a:rPr lang="zh-CN" altLang="zh-CN" dirty="0" smtClean="0"/>
              <a:t>速率</a:t>
            </a:r>
            <a:r>
              <a:rPr lang="zh-CN" altLang="en-US" dirty="0" smtClean="0"/>
              <a:t>，</a:t>
            </a:r>
            <a:r>
              <a:rPr lang="zh-CN" altLang="zh-CN" dirty="0" smtClean="0"/>
              <a:t>也</a:t>
            </a:r>
            <a:r>
              <a:rPr lang="zh-CN" altLang="zh-CN" dirty="0"/>
              <a:t>称为数据率或比特率</a:t>
            </a:r>
            <a:endParaRPr lang="en-US" altLang="zh-CN" dirty="0" smtClean="0"/>
          </a:p>
          <a:p>
            <a:r>
              <a:rPr lang="zh-CN" altLang="zh-CN" dirty="0" smtClean="0"/>
              <a:t>是</a:t>
            </a:r>
            <a:r>
              <a:rPr lang="zh-CN" altLang="zh-CN" dirty="0"/>
              <a:t>计算机网络中最重要的一个</a:t>
            </a:r>
            <a:r>
              <a:rPr lang="zh-CN" altLang="zh-CN" dirty="0" smtClean="0"/>
              <a:t>性能指标</a:t>
            </a:r>
            <a:endParaRPr lang="en-US" altLang="zh-CN" dirty="0" smtClean="0"/>
          </a:p>
          <a:p>
            <a:r>
              <a:rPr lang="zh-CN" altLang="zh-CN" dirty="0" smtClean="0"/>
              <a:t>速率</a:t>
            </a:r>
            <a:r>
              <a:rPr lang="zh-CN" altLang="zh-CN" dirty="0"/>
              <a:t>的单位有</a:t>
            </a:r>
            <a:r>
              <a:rPr lang="en-US" altLang="zh-CN" dirty="0"/>
              <a:t>bit/s</a:t>
            </a:r>
            <a:r>
              <a:rPr lang="zh-CN" altLang="zh-CN" dirty="0"/>
              <a:t>（可简写为</a:t>
            </a:r>
            <a:r>
              <a:rPr lang="en-US" altLang="zh-CN" dirty="0"/>
              <a:t>bps</a:t>
            </a:r>
            <a:r>
              <a:rPr lang="zh-CN" altLang="zh-CN" dirty="0"/>
              <a:t>），</a:t>
            </a:r>
            <a:r>
              <a:rPr lang="en-US" altLang="zh-CN" dirty="0" err="1"/>
              <a:t>kbit</a:t>
            </a:r>
            <a:r>
              <a:rPr lang="en-US" altLang="zh-CN" dirty="0"/>
              <a:t>/s</a:t>
            </a:r>
            <a:r>
              <a:rPr lang="zh-CN" altLang="zh-CN" dirty="0"/>
              <a:t>（切记不是</a:t>
            </a:r>
            <a:r>
              <a:rPr lang="en-US" altLang="zh-CN" dirty="0"/>
              <a:t>Kbit/s</a:t>
            </a:r>
            <a:r>
              <a:rPr lang="zh-CN" altLang="zh-CN" dirty="0"/>
              <a:t>）、</a:t>
            </a:r>
            <a:r>
              <a:rPr lang="en-US" altLang="zh-CN" dirty="0"/>
              <a:t>Mbit/s</a:t>
            </a:r>
            <a:r>
              <a:rPr lang="zh-CN" altLang="zh-CN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Gbit</a:t>
            </a:r>
            <a:r>
              <a:rPr lang="en-US" altLang="zh-CN" dirty="0"/>
              <a:t>/s</a:t>
            </a:r>
            <a:r>
              <a:rPr lang="zh-CN" altLang="zh-CN" dirty="0"/>
              <a:t>、</a:t>
            </a:r>
            <a:r>
              <a:rPr lang="en-US" altLang="zh-CN" dirty="0" err="1"/>
              <a:t>Tbit</a:t>
            </a:r>
            <a:r>
              <a:rPr lang="en-US" altLang="zh-CN" dirty="0"/>
              <a:t>/s</a:t>
            </a:r>
            <a:r>
              <a:rPr lang="zh-CN" altLang="zh-CN" dirty="0" smtClean="0"/>
              <a:t>等</a:t>
            </a:r>
            <a:endParaRPr lang="en-US" altLang="zh-CN" dirty="0" smtClean="0"/>
          </a:p>
          <a:p>
            <a:r>
              <a:rPr lang="zh-CN" altLang="zh-CN" dirty="0" smtClean="0"/>
              <a:t>这些</a:t>
            </a:r>
            <a:r>
              <a:rPr lang="zh-CN" altLang="zh-CN" dirty="0"/>
              <a:t>单位之间的进制是</a:t>
            </a:r>
            <a:r>
              <a:rPr lang="en-US" altLang="zh-CN" dirty="0"/>
              <a:t>10</a:t>
            </a:r>
            <a:r>
              <a:rPr lang="en-US" altLang="zh-CN" baseline="30000" dirty="0"/>
              <a:t>3</a:t>
            </a:r>
            <a:r>
              <a:rPr lang="zh-CN" altLang="zh-CN" dirty="0"/>
              <a:t>（</a:t>
            </a:r>
            <a:r>
              <a:rPr lang="en-US" altLang="zh-CN" dirty="0"/>
              <a:t>1000</a:t>
            </a:r>
            <a:r>
              <a:rPr lang="zh-CN" altLang="zh-CN" dirty="0" smtClean="0"/>
              <a:t>）</a:t>
            </a:r>
            <a:endParaRPr lang="zh-CN" altLang="zh-CN" dirty="0"/>
          </a:p>
          <a:p>
            <a:pPr lvl="1"/>
            <a:r>
              <a:rPr lang="en-US" altLang="zh-CN" dirty="0"/>
              <a:t>1 </a:t>
            </a:r>
            <a:r>
              <a:rPr lang="en-US" altLang="zh-CN" dirty="0" err="1"/>
              <a:t>kbit</a:t>
            </a:r>
            <a:r>
              <a:rPr lang="en-US" altLang="zh-CN" dirty="0"/>
              <a:t>/s =</a:t>
            </a:r>
            <a:r>
              <a:rPr lang="en-US" altLang="zh-CN" dirty="0" smtClean="0"/>
              <a:t>1000bit/s</a:t>
            </a:r>
          </a:p>
          <a:p>
            <a:pPr lvl="1"/>
            <a:r>
              <a:rPr lang="en-US" altLang="zh-CN" dirty="0" smtClean="0"/>
              <a:t>1 Mbit/s=1000kbit/s</a:t>
            </a:r>
          </a:p>
          <a:p>
            <a:pPr lvl="1"/>
            <a:r>
              <a:rPr lang="en-US" altLang="zh-CN" dirty="0" smtClean="0"/>
              <a:t>1 </a:t>
            </a:r>
            <a:r>
              <a:rPr lang="en-US" altLang="zh-CN" dirty="0" err="1"/>
              <a:t>Gbit</a:t>
            </a:r>
            <a:r>
              <a:rPr lang="en-US" altLang="zh-CN" dirty="0"/>
              <a:t>/s=1000Mbit/s</a:t>
            </a:r>
            <a:r>
              <a:rPr lang="zh-CN" altLang="zh-CN" dirty="0"/>
              <a:t>等。</a:t>
            </a:r>
          </a:p>
          <a:p>
            <a:r>
              <a:rPr lang="zh-CN" altLang="en-US" dirty="0" smtClean="0"/>
              <a:t>注意：</a:t>
            </a:r>
            <a:r>
              <a:rPr lang="zh-CN" altLang="zh-CN" dirty="0" smtClean="0"/>
              <a:t>计算机</a:t>
            </a:r>
            <a:r>
              <a:rPr lang="zh-CN" altLang="zh-CN" dirty="0"/>
              <a:t>内部的信息单位是字节（</a:t>
            </a:r>
            <a:r>
              <a:rPr lang="en-US" altLang="zh-CN" dirty="0"/>
              <a:t>8</a:t>
            </a:r>
            <a:r>
              <a:rPr lang="zh-CN" altLang="zh-CN" dirty="0"/>
              <a:t>比特，简写为</a:t>
            </a:r>
            <a:r>
              <a:rPr lang="en-US" altLang="zh-CN" dirty="0"/>
              <a:t>B</a:t>
            </a:r>
            <a:r>
              <a:rPr lang="zh-CN" altLang="zh-CN" dirty="0"/>
              <a:t>），进制是</a:t>
            </a:r>
            <a:r>
              <a:rPr lang="en-US" altLang="zh-CN" dirty="0"/>
              <a:t>2</a:t>
            </a:r>
            <a:r>
              <a:rPr lang="en-US" altLang="zh-CN" baseline="30000" dirty="0"/>
              <a:t>10</a:t>
            </a:r>
            <a:r>
              <a:rPr lang="zh-CN" altLang="zh-CN" dirty="0"/>
              <a:t>（</a:t>
            </a:r>
            <a:r>
              <a:rPr lang="en-US" altLang="zh-CN" dirty="0"/>
              <a:t>1024</a:t>
            </a:r>
            <a:r>
              <a:rPr lang="zh-CN" altLang="zh-CN" dirty="0"/>
              <a:t>）。例如</a:t>
            </a:r>
            <a:r>
              <a:rPr lang="en-US" altLang="zh-CN" dirty="0"/>
              <a:t>1KB=2</a:t>
            </a:r>
            <a:r>
              <a:rPr lang="en-US" altLang="zh-CN" baseline="30000" dirty="0"/>
              <a:t>10</a:t>
            </a:r>
            <a:r>
              <a:rPr lang="en-US" altLang="zh-CN" dirty="0"/>
              <a:t>B</a:t>
            </a:r>
            <a:r>
              <a:rPr lang="zh-CN" altLang="zh-CN" dirty="0"/>
              <a:t>。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5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r>
              <a:rPr lang="en-US" altLang="zh-CN" dirty="0"/>
              <a:t>1.2 </a:t>
            </a:r>
            <a:r>
              <a:rPr lang="zh-CN" altLang="en-US" dirty="0"/>
              <a:t>计算机网络的性能指标</a:t>
            </a:r>
            <a:endParaRPr lang="en-US" altLang="zh-CN" dirty="0"/>
          </a:p>
          <a:p>
            <a:pPr lvl="1"/>
            <a:r>
              <a:rPr lang="en-US" altLang="zh-CN" dirty="0"/>
              <a:t>1.2.1 </a:t>
            </a:r>
            <a:r>
              <a:rPr lang="zh-CN" altLang="zh-CN" dirty="0"/>
              <a:t>速率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1.2.2 </a:t>
            </a:r>
            <a:r>
              <a:rPr lang="zh-CN" altLang="zh-CN" dirty="0" smtClean="0">
                <a:solidFill>
                  <a:srgbClr val="FF0000"/>
                </a:solidFill>
              </a:rPr>
              <a:t>带宽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1.2.3 </a:t>
            </a:r>
            <a:r>
              <a:rPr lang="zh-CN" altLang="zh-CN" dirty="0"/>
              <a:t>时延</a:t>
            </a:r>
          </a:p>
          <a:p>
            <a:pPr lvl="1"/>
            <a:r>
              <a:rPr lang="en-US" altLang="zh-CN" dirty="0"/>
              <a:t>1.2.4 </a:t>
            </a:r>
            <a:r>
              <a:rPr lang="zh-CN" altLang="zh-CN" dirty="0"/>
              <a:t>其他指标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11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有两种不同的意义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在</a:t>
            </a:r>
            <a:r>
              <a:rPr lang="zh-CN" altLang="zh-CN" dirty="0"/>
              <a:t>传统的通信领域</a:t>
            </a:r>
            <a:r>
              <a:rPr lang="zh-CN" altLang="zh-CN" dirty="0" smtClean="0"/>
              <a:t>，指</a:t>
            </a:r>
            <a:r>
              <a:rPr lang="zh-CN" altLang="zh-CN" dirty="0"/>
              <a:t>可以有效发送信号的</a:t>
            </a:r>
            <a:r>
              <a:rPr lang="zh-CN" altLang="zh-CN" dirty="0" smtClean="0"/>
              <a:t>频带宽度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单位</a:t>
            </a:r>
            <a:r>
              <a:rPr lang="zh-CN" altLang="zh-CN" dirty="0"/>
              <a:t>是赫兹</a:t>
            </a:r>
            <a:r>
              <a:rPr lang="en-US" altLang="zh-CN" dirty="0"/>
              <a:t>Hz</a:t>
            </a:r>
            <a:r>
              <a:rPr lang="zh-CN" altLang="zh-CN" dirty="0"/>
              <a:t>（或千赫、兆赫、吉赫等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例如</a:t>
            </a:r>
            <a:r>
              <a:rPr lang="zh-CN" altLang="zh-CN" dirty="0"/>
              <a:t>我们平时话音信号的带宽通常为</a:t>
            </a:r>
            <a:r>
              <a:rPr lang="en-US" altLang="zh-CN" dirty="0"/>
              <a:t>300</a:t>
            </a:r>
            <a:r>
              <a:rPr lang="zh-CN" altLang="zh-CN" dirty="0"/>
              <a:t>～</a:t>
            </a:r>
            <a:r>
              <a:rPr lang="en-US" altLang="zh-CN" dirty="0"/>
              <a:t>3400Hz</a:t>
            </a:r>
            <a:r>
              <a:rPr lang="zh-CN" altLang="zh-CN" dirty="0"/>
              <a:t>。</a:t>
            </a:r>
          </a:p>
          <a:p>
            <a:pPr lvl="0"/>
            <a:r>
              <a:rPr lang="zh-CN" altLang="zh-CN" dirty="0"/>
              <a:t>在计算机网络中</a:t>
            </a:r>
            <a:r>
              <a:rPr lang="zh-CN" altLang="zh-CN" dirty="0" smtClean="0"/>
              <a:t>，表示传送</a:t>
            </a:r>
            <a:r>
              <a:rPr lang="zh-CN" altLang="zh-CN" dirty="0"/>
              <a:t>数据的</a:t>
            </a:r>
            <a:r>
              <a:rPr lang="zh-CN" altLang="zh-CN" dirty="0" smtClean="0"/>
              <a:t>能力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在</a:t>
            </a:r>
            <a:r>
              <a:rPr lang="zh-CN" altLang="zh-CN" dirty="0"/>
              <a:t>单位时间内所能通过的最高数据率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其</a:t>
            </a:r>
            <a:r>
              <a:rPr lang="zh-CN" altLang="zh-CN" dirty="0"/>
              <a:t>基本单位是</a:t>
            </a:r>
            <a:r>
              <a:rPr lang="en-US" altLang="zh-CN" dirty="0"/>
              <a:t>bit/s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往往</a:t>
            </a:r>
            <a:r>
              <a:rPr lang="zh-CN" altLang="zh-CN" dirty="0"/>
              <a:t>是指额定速率或标称速率，而非实际运行速率。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0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避免一个误区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对于一个链路的带宽大，人们常说</a:t>
            </a:r>
            <a:r>
              <a:rPr lang="zh-CN" altLang="zh-CN" dirty="0" smtClean="0"/>
              <a:t>“网速快”</a:t>
            </a:r>
            <a:endParaRPr lang="en-US" altLang="zh-CN" dirty="0" smtClean="0"/>
          </a:p>
          <a:p>
            <a:r>
              <a:rPr lang="zh-CN" altLang="zh-CN" dirty="0" smtClean="0"/>
              <a:t>这个快不是</a:t>
            </a:r>
            <a:r>
              <a:rPr lang="zh-CN" altLang="zh-CN" dirty="0"/>
              <a:t>信号在链路上跑得</a:t>
            </a:r>
            <a:r>
              <a:rPr lang="zh-CN" altLang="zh-CN" dirty="0" smtClean="0"/>
              <a:t>快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就</a:t>
            </a:r>
            <a:r>
              <a:rPr lang="zh-CN" altLang="zh-CN" dirty="0"/>
              <a:t>如同</a:t>
            </a:r>
            <a:r>
              <a:rPr lang="zh-CN" altLang="zh-CN" dirty="0" smtClean="0"/>
              <a:t>高速公路</a:t>
            </a:r>
            <a:endParaRPr lang="en-US" altLang="zh-CN" dirty="0" smtClean="0"/>
          </a:p>
        </p:txBody>
      </p:sp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2384917" y="3355528"/>
            <a:ext cx="5832475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" name="Oval 3"/>
          <p:cNvSpPr>
            <a:spLocks noChangeArrowheads="1"/>
          </p:cNvSpPr>
          <p:nvPr/>
        </p:nvSpPr>
        <p:spPr bwMode="auto">
          <a:xfrm>
            <a:off x="2169016" y="3139628"/>
            <a:ext cx="433388" cy="433388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66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8217391" y="3139628"/>
            <a:ext cx="433388" cy="433388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66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2384917" y="4149080"/>
            <a:ext cx="5832475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2169016" y="3933182"/>
            <a:ext cx="433388" cy="433387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66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8217391" y="3933182"/>
            <a:ext cx="433388" cy="433387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FFFF66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10463" y="3101828"/>
            <a:ext cx="2169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带宽大的链路</a:t>
            </a:r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2500334" y="3753794"/>
            <a:ext cx="287338" cy="358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2468425" y="2997548"/>
            <a:ext cx="287338" cy="358775"/>
          </a:xfrm>
          <a:prstGeom prst="rect">
            <a:avLst/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5724128" y="4437112"/>
            <a:ext cx="86113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9600" b="1" dirty="0" smtClean="0">
                <a:solidFill>
                  <a:srgbClr val="FF3300"/>
                </a:solidFill>
                <a:latin typeface="Times New Roman" pitchFamily="18" charset="0"/>
                <a:sym typeface="Symbol" pitchFamily="18" charset="2"/>
              </a:rPr>
              <a:t></a:t>
            </a:r>
            <a:endParaRPr lang="zh-CN" altLang="en-US" sz="15600" b="1" dirty="0">
              <a:solidFill>
                <a:srgbClr val="FF3300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10463" y="3904904"/>
            <a:ext cx="2169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rgbClr val="333399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带宽小的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</a:t>
            </a:r>
          </a:p>
        </p:txBody>
      </p:sp>
    </p:spTree>
    <p:extLst>
      <p:ext uri="{BB962C8B-B14F-4D97-AF65-F5344CB8AC3E}">
        <p14:creationId xmlns:p14="http://schemas.microsoft.com/office/powerpoint/2010/main" val="20784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4191E-6 1.51319E-6 L 0.60958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1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173 0.00023 L 0.60886 -1.11111E-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2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对于一个链路的带宽大，人们常说</a:t>
            </a:r>
            <a:r>
              <a:rPr lang="zh-CN" altLang="zh-CN" dirty="0" smtClean="0"/>
              <a:t>“网速快”</a:t>
            </a:r>
            <a:endParaRPr lang="en-US" altLang="zh-CN" dirty="0" smtClean="0"/>
          </a:p>
          <a:p>
            <a:r>
              <a:rPr lang="zh-CN" altLang="zh-CN" dirty="0" smtClean="0"/>
              <a:t>发送</a:t>
            </a:r>
            <a:r>
              <a:rPr lang="zh-CN" altLang="zh-CN" dirty="0"/>
              <a:t>方单位时间内</a:t>
            </a:r>
            <a:r>
              <a:rPr lang="zh-CN" altLang="zh-CN" dirty="0" smtClean="0"/>
              <a:t>可发送</a:t>
            </a:r>
            <a:r>
              <a:rPr lang="zh-CN" altLang="zh-CN" dirty="0"/>
              <a:t>更多的数据，接收方</a:t>
            </a:r>
            <a:r>
              <a:rPr lang="zh-CN" altLang="zh-CN" dirty="0" smtClean="0"/>
              <a:t>可接收</a:t>
            </a:r>
            <a:r>
              <a:rPr lang="zh-CN" altLang="zh-CN" dirty="0"/>
              <a:t>更多的</a:t>
            </a:r>
            <a:r>
              <a:rPr lang="zh-CN" altLang="zh-CN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就</a:t>
            </a:r>
            <a:r>
              <a:rPr lang="zh-CN" altLang="zh-CN" dirty="0"/>
              <a:t>如同</a:t>
            </a:r>
            <a:r>
              <a:rPr lang="zh-CN" altLang="zh-CN" dirty="0" smtClean="0"/>
              <a:t>高速公路</a:t>
            </a:r>
            <a:endParaRPr lang="en-US" altLang="zh-CN" dirty="0" smtClean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>
            <a:off x="2310912" y="4279421"/>
            <a:ext cx="5849815" cy="1588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3"/>
          <p:cNvGrpSpPr/>
          <p:nvPr/>
        </p:nvGrpSpPr>
        <p:grpSpPr bwMode="auto">
          <a:xfrm>
            <a:off x="-9186496" y="3490063"/>
            <a:ext cx="11668858" cy="1738312"/>
            <a:chOff x="-2203" y="845"/>
            <a:chExt cx="7963" cy="1095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5722" y="1661"/>
              <a:ext cx="29" cy="19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Group 5"/>
            <p:cNvGrpSpPr/>
            <p:nvPr/>
          </p:nvGrpSpPr>
          <p:grpSpPr bwMode="auto">
            <a:xfrm>
              <a:off x="-2203" y="845"/>
              <a:ext cx="7963" cy="226"/>
              <a:chOff x="1178" y="2525"/>
              <a:chExt cx="3656" cy="226"/>
            </a:xfrm>
          </p:grpSpPr>
          <p:sp>
            <p:nvSpPr>
              <p:cNvPr id="14" name="Line 6"/>
              <p:cNvSpPr>
                <a:spLocks noChangeShapeType="1"/>
              </p:cNvSpPr>
              <p:nvPr/>
            </p:nvSpPr>
            <p:spPr bwMode="auto">
              <a:xfrm>
                <a:off x="117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Line 7"/>
              <p:cNvSpPr>
                <a:spLocks noChangeShapeType="1"/>
              </p:cNvSpPr>
              <p:nvPr/>
            </p:nvSpPr>
            <p:spPr bwMode="auto">
              <a:xfrm>
                <a:off x="122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127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Line 9"/>
              <p:cNvSpPr>
                <a:spLocks noChangeShapeType="1"/>
              </p:cNvSpPr>
              <p:nvPr/>
            </p:nvSpPr>
            <p:spPr bwMode="auto">
              <a:xfrm>
                <a:off x="131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Line 10"/>
              <p:cNvSpPr>
                <a:spLocks noChangeShapeType="1"/>
              </p:cNvSpPr>
              <p:nvPr/>
            </p:nvSpPr>
            <p:spPr bwMode="auto">
              <a:xfrm>
                <a:off x="136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Line 11"/>
              <p:cNvSpPr>
                <a:spLocks noChangeShapeType="1"/>
              </p:cNvSpPr>
              <p:nvPr/>
            </p:nvSpPr>
            <p:spPr bwMode="auto">
              <a:xfrm>
                <a:off x="140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Line 12"/>
              <p:cNvSpPr>
                <a:spLocks noChangeShapeType="1"/>
              </p:cNvSpPr>
              <p:nvPr/>
            </p:nvSpPr>
            <p:spPr bwMode="auto">
              <a:xfrm>
                <a:off x="145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>
                <a:off x="150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Line 15"/>
              <p:cNvSpPr>
                <a:spLocks noChangeShapeType="1"/>
              </p:cNvSpPr>
              <p:nvPr/>
            </p:nvSpPr>
            <p:spPr bwMode="auto">
              <a:xfrm>
                <a:off x="159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Line 16"/>
              <p:cNvSpPr>
                <a:spLocks noChangeShapeType="1"/>
              </p:cNvSpPr>
              <p:nvPr/>
            </p:nvSpPr>
            <p:spPr bwMode="auto">
              <a:xfrm>
                <a:off x="163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168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173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Line 19"/>
              <p:cNvSpPr>
                <a:spLocks noChangeShapeType="1"/>
              </p:cNvSpPr>
              <p:nvPr/>
            </p:nvSpPr>
            <p:spPr bwMode="auto">
              <a:xfrm>
                <a:off x="177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Line 20"/>
              <p:cNvSpPr>
                <a:spLocks noChangeShapeType="1"/>
              </p:cNvSpPr>
              <p:nvPr/>
            </p:nvSpPr>
            <p:spPr bwMode="auto">
              <a:xfrm>
                <a:off x="182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Line 21"/>
              <p:cNvSpPr>
                <a:spLocks noChangeShapeType="1"/>
              </p:cNvSpPr>
              <p:nvPr/>
            </p:nvSpPr>
            <p:spPr bwMode="auto">
              <a:xfrm>
                <a:off x="186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Line 22"/>
              <p:cNvSpPr>
                <a:spLocks noChangeShapeType="1"/>
              </p:cNvSpPr>
              <p:nvPr/>
            </p:nvSpPr>
            <p:spPr bwMode="auto">
              <a:xfrm>
                <a:off x="191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Line 23"/>
              <p:cNvSpPr>
                <a:spLocks noChangeShapeType="1"/>
              </p:cNvSpPr>
              <p:nvPr/>
            </p:nvSpPr>
            <p:spPr bwMode="auto">
              <a:xfrm>
                <a:off x="196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Line 24"/>
              <p:cNvSpPr>
                <a:spLocks noChangeShapeType="1"/>
              </p:cNvSpPr>
              <p:nvPr/>
            </p:nvSpPr>
            <p:spPr bwMode="auto">
              <a:xfrm>
                <a:off x="200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Line 25"/>
              <p:cNvSpPr>
                <a:spLocks noChangeShapeType="1"/>
              </p:cNvSpPr>
              <p:nvPr/>
            </p:nvSpPr>
            <p:spPr bwMode="auto">
              <a:xfrm>
                <a:off x="205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Line 26"/>
              <p:cNvSpPr>
                <a:spLocks noChangeShapeType="1"/>
              </p:cNvSpPr>
              <p:nvPr/>
            </p:nvSpPr>
            <p:spPr bwMode="auto">
              <a:xfrm>
                <a:off x="209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Line 27"/>
              <p:cNvSpPr>
                <a:spLocks noChangeShapeType="1"/>
              </p:cNvSpPr>
              <p:nvPr/>
            </p:nvSpPr>
            <p:spPr bwMode="auto">
              <a:xfrm>
                <a:off x="214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Line 28"/>
              <p:cNvSpPr>
                <a:spLocks noChangeShapeType="1"/>
              </p:cNvSpPr>
              <p:nvPr/>
            </p:nvSpPr>
            <p:spPr bwMode="auto">
              <a:xfrm>
                <a:off x="219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Line 29"/>
              <p:cNvSpPr>
                <a:spLocks noChangeShapeType="1"/>
              </p:cNvSpPr>
              <p:nvPr/>
            </p:nvSpPr>
            <p:spPr bwMode="auto">
              <a:xfrm>
                <a:off x="223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Line 30"/>
              <p:cNvSpPr>
                <a:spLocks noChangeShapeType="1"/>
              </p:cNvSpPr>
              <p:nvPr/>
            </p:nvSpPr>
            <p:spPr bwMode="auto">
              <a:xfrm>
                <a:off x="228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Line 31"/>
              <p:cNvSpPr>
                <a:spLocks noChangeShapeType="1"/>
              </p:cNvSpPr>
              <p:nvPr/>
            </p:nvSpPr>
            <p:spPr bwMode="auto">
              <a:xfrm>
                <a:off x="232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Line 32"/>
              <p:cNvSpPr>
                <a:spLocks noChangeShapeType="1"/>
              </p:cNvSpPr>
              <p:nvPr/>
            </p:nvSpPr>
            <p:spPr bwMode="auto">
              <a:xfrm>
                <a:off x="237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Line 33"/>
              <p:cNvSpPr>
                <a:spLocks noChangeShapeType="1"/>
              </p:cNvSpPr>
              <p:nvPr/>
            </p:nvSpPr>
            <p:spPr bwMode="auto">
              <a:xfrm>
                <a:off x="242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Line 34"/>
              <p:cNvSpPr>
                <a:spLocks noChangeShapeType="1"/>
              </p:cNvSpPr>
              <p:nvPr/>
            </p:nvSpPr>
            <p:spPr bwMode="auto">
              <a:xfrm>
                <a:off x="246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Line 35"/>
              <p:cNvSpPr>
                <a:spLocks noChangeShapeType="1"/>
              </p:cNvSpPr>
              <p:nvPr/>
            </p:nvSpPr>
            <p:spPr bwMode="auto">
              <a:xfrm>
                <a:off x="251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Line 36"/>
              <p:cNvSpPr>
                <a:spLocks noChangeShapeType="1"/>
              </p:cNvSpPr>
              <p:nvPr/>
            </p:nvSpPr>
            <p:spPr bwMode="auto">
              <a:xfrm>
                <a:off x="255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Line 37"/>
              <p:cNvSpPr>
                <a:spLocks noChangeShapeType="1"/>
              </p:cNvSpPr>
              <p:nvPr/>
            </p:nvSpPr>
            <p:spPr bwMode="auto">
              <a:xfrm>
                <a:off x="260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Line 38"/>
              <p:cNvSpPr>
                <a:spLocks noChangeShapeType="1"/>
              </p:cNvSpPr>
              <p:nvPr/>
            </p:nvSpPr>
            <p:spPr bwMode="auto">
              <a:xfrm>
                <a:off x="265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Line 39"/>
              <p:cNvSpPr>
                <a:spLocks noChangeShapeType="1"/>
              </p:cNvSpPr>
              <p:nvPr/>
            </p:nvSpPr>
            <p:spPr bwMode="auto">
              <a:xfrm>
                <a:off x="269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Line 40"/>
              <p:cNvSpPr>
                <a:spLocks noChangeShapeType="1"/>
              </p:cNvSpPr>
              <p:nvPr/>
            </p:nvSpPr>
            <p:spPr bwMode="auto">
              <a:xfrm>
                <a:off x="274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Line 41"/>
              <p:cNvSpPr>
                <a:spLocks noChangeShapeType="1"/>
              </p:cNvSpPr>
              <p:nvPr/>
            </p:nvSpPr>
            <p:spPr bwMode="auto">
              <a:xfrm>
                <a:off x="278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>
                <a:off x="283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>
                <a:off x="288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292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Line 45"/>
              <p:cNvSpPr>
                <a:spLocks noChangeShapeType="1"/>
              </p:cNvSpPr>
              <p:nvPr/>
            </p:nvSpPr>
            <p:spPr bwMode="auto">
              <a:xfrm>
                <a:off x="297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Line 46"/>
              <p:cNvSpPr>
                <a:spLocks noChangeShapeType="1"/>
              </p:cNvSpPr>
              <p:nvPr/>
            </p:nvSpPr>
            <p:spPr bwMode="auto">
              <a:xfrm>
                <a:off x="301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Line 47"/>
              <p:cNvSpPr>
                <a:spLocks noChangeShapeType="1"/>
              </p:cNvSpPr>
              <p:nvPr/>
            </p:nvSpPr>
            <p:spPr bwMode="auto">
              <a:xfrm>
                <a:off x="306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auto">
              <a:xfrm>
                <a:off x="311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Line 49"/>
              <p:cNvSpPr>
                <a:spLocks noChangeShapeType="1"/>
              </p:cNvSpPr>
              <p:nvPr/>
            </p:nvSpPr>
            <p:spPr bwMode="auto">
              <a:xfrm>
                <a:off x="315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Line 50"/>
              <p:cNvSpPr>
                <a:spLocks noChangeShapeType="1"/>
              </p:cNvSpPr>
              <p:nvPr/>
            </p:nvSpPr>
            <p:spPr bwMode="auto">
              <a:xfrm>
                <a:off x="320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Line 51"/>
              <p:cNvSpPr>
                <a:spLocks noChangeShapeType="1"/>
              </p:cNvSpPr>
              <p:nvPr/>
            </p:nvSpPr>
            <p:spPr bwMode="auto">
              <a:xfrm>
                <a:off x="324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Line 52"/>
              <p:cNvSpPr>
                <a:spLocks noChangeShapeType="1"/>
              </p:cNvSpPr>
              <p:nvPr/>
            </p:nvSpPr>
            <p:spPr bwMode="auto">
              <a:xfrm>
                <a:off x="329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Line 53"/>
              <p:cNvSpPr>
                <a:spLocks noChangeShapeType="1"/>
              </p:cNvSpPr>
              <p:nvPr/>
            </p:nvSpPr>
            <p:spPr bwMode="auto">
              <a:xfrm>
                <a:off x="334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Line 54"/>
              <p:cNvSpPr>
                <a:spLocks noChangeShapeType="1"/>
              </p:cNvSpPr>
              <p:nvPr/>
            </p:nvSpPr>
            <p:spPr bwMode="auto">
              <a:xfrm>
                <a:off x="338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auto">
              <a:xfrm>
                <a:off x="343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Line 56"/>
              <p:cNvSpPr>
                <a:spLocks noChangeShapeType="1"/>
              </p:cNvSpPr>
              <p:nvPr/>
            </p:nvSpPr>
            <p:spPr bwMode="auto">
              <a:xfrm>
                <a:off x="347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Line 57"/>
              <p:cNvSpPr>
                <a:spLocks noChangeShapeType="1"/>
              </p:cNvSpPr>
              <p:nvPr/>
            </p:nvSpPr>
            <p:spPr bwMode="auto">
              <a:xfrm>
                <a:off x="352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Line 58"/>
              <p:cNvSpPr>
                <a:spLocks noChangeShapeType="1"/>
              </p:cNvSpPr>
              <p:nvPr/>
            </p:nvSpPr>
            <p:spPr bwMode="auto">
              <a:xfrm>
                <a:off x="357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Line 59"/>
              <p:cNvSpPr>
                <a:spLocks noChangeShapeType="1"/>
              </p:cNvSpPr>
              <p:nvPr/>
            </p:nvSpPr>
            <p:spPr bwMode="auto">
              <a:xfrm>
                <a:off x="361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Line 60"/>
              <p:cNvSpPr>
                <a:spLocks noChangeShapeType="1"/>
              </p:cNvSpPr>
              <p:nvPr/>
            </p:nvSpPr>
            <p:spPr bwMode="auto">
              <a:xfrm>
                <a:off x="366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Line 61"/>
              <p:cNvSpPr>
                <a:spLocks noChangeShapeType="1"/>
              </p:cNvSpPr>
              <p:nvPr/>
            </p:nvSpPr>
            <p:spPr bwMode="auto">
              <a:xfrm>
                <a:off x="370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Line 62"/>
              <p:cNvSpPr>
                <a:spLocks noChangeShapeType="1"/>
              </p:cNvSpPr>
              <p:nvPr/>
            </p:nvSpPr>
            <p:spPr bwMode="auto">
              <a:xfrm>
                <a:off x="375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Line 63"/>
              <p:cNvSpPr>
                <a:spLocks noChangeShapeType="1"/>
              </p:cNvSpPr>
              <p:nvPr/>
            </p:nvSpPr>
            <p:spPr bwMode="auto">
              <a:xfrm>
                <a:off x="380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Line 64"/>
              <p:cNvSpPr>
                <a:spLocks noChangeShapeType="1"/>
              </p:cNvSpPr>
              <p:nvPr/>
            </p:nvSpPr>
            <p:spPr bwMode="auto">
              <a:xfrm>
                <a:off x="384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Line 65"/>
              <p:cNvSpPr>
                <a:spLocks noChangeShapeType="1"/>
              </p:cNvSpPr>
              <p:nvPr/>
            </p:nvSpPr>
            <p:spPr bwMode="auto">
              <a:xfrm>
                <a:off x="389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Line 66"/>
              <p:cNvSpPr>
                <a:spLocks noChangeShapeType="1"/>
              </p:cNvSpPr>
              <p:nvPr/>
            </p:nvSpPr>
            <p:spPr bwMode="auto">
              <a:xfrm>
                <a:off x="393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Line 67"/>
              <p:cNvSpPr>
                <a:spLocks noChangeShapeType="1"/>
              </p:cNvSpPr>
              <p:nvPr/>
            </p:nvSpPr>
            <p:spPr bwMode="auto">
              <a:xfrm>
                <a:off x="398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Line 68"/>
              <p:cNvSpPr>
                <a:spLocks noChangeShapeType="1"/>
              </p:cNvSpPr>
              <p:nvPr/>
            </p:nvSpPr>
            <p:spPr bwMode="auto">
              <a:xfrm>
                <a:off x="403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Line 69"/>
              <p:cNvSpPr>
                <a:spLocks noChangeShapeType="1"/>
              </p:cNvSpPr>
              <p:nvPr/>
            </p:nvSpPr>
            <p:spPr bwMode="auto">
              <a:xfrm>
                <a:off x="407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Line 70"/>
              <p:cNvSpPr>
                <a:spLocks noChangeShapeType="1"/>
              </p:cNvSpPr>
              <p:nvPr/>
            </p:nvSpPr>
            <p:spPr bwMode="auto">
              <a:xfrm>
                <a:off x="412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Line 71"/>
              <p:cNvSpPr>
                <a:spLocks noChangeShapeType="1"/>
              </p:cNvSpPr>
              <p:nvPr/>
            </p:nvSpPr>
            <p:spPr bwMode="auto">
              <a:xfrm>
                <a:off x="416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Line 72"/>
              <p:cNvSpPr>
                <a:spLocks noChangeShapeType="1"/>
              </p:cNvSpPr>
              <p:nvPr/>
            </p:nvSpPr>
            <p:spPr bwMode="auto">
              <a:xfrm>
                <a:off x="421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Line 73"/>
              <p:cNvSpPr>
                <a:spLocks noChangeShapeType="1"/>
              </p:cNvSpPr>
              <p:nvPr/>
            </p:nvSpPr>
            <p:spPr bwMode="auto">
              <a:xfrm>
                <a:off x="426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Line 74"/>
              <p:cNvSpPr>
                <a:spLocks noChangeShapeType="1"/>
              </p:cNvSpPr>
              <p:nvPr/>
            </p:nvSpPr>
            <p:spPr bwMode="auto">
              <a:xfrm>
                <a:off x="430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Line 75"/>
              <p:cNvSpPr>
                <a:spLocks noChangeShapeType="1"/>
              </p:cNvSpPr>
              <p:nvPr/>
            </p:nvSpPr>
            <p:spPr bwMode="auto">
              <a:xfrm>
                <a:off x="435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Line 76"/>
              <p:cNvSpPr>
                <a:spLocks noChangeShapeType="1"/>
              </p:cNvSpPr>
              <p:nvPr/>
            </p:nvSpPr>
            <p:spPr bwMode="auto">
              <a:xfrm>
                <a:off x="439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Line 77"/>
              <p:cNvSpPr>
                <a:spLocks noChangeShapeType="1"/>
              </p:cNvSpPr>
              <p:nvPr/>
            </p:nvSpPr>
            <p:spPr bwMode="auto">
              <a:xfrm>
                <a:off x="444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Line 78"/>
              <p:cNvSpPr>
                <a:spLocks noChangeShapeType="1"/>
              </p:cNvSpPr>
              <p:nvPr/>
            </p:nvSpPr>
            <p:spPr bwMode="auto">
              <a:xfrm>
                <a:off x="4490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Line 79"/>
              <p:cNvSpPr>
                <a:spLocks noChangeShapeType="1"/>
              </p:cNvSpPr>
              <p:nvPr/>
            </p:nvSpPr>
            <p:spPr bwMode="auto">
              <a:xfrm>
                <a:off x="4536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Line 80"/>
              <p:cNvSpPr>
                <a:spLocks noChangeShapeType="1"/>
              </p:cNvSpPr>
              <p:nvPr/>
            </p:nvSpPr>
            <p:spPr bwMode="auto">
              <a:xfrm>
                <a:off x="4582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Line 81"/>
              <p:cNvSpPr>
                <a:spLocks noChangeShapeType="1"/>
              </p:cNvSpPr>
              <p:nvPr/>
            </p:nvSpPr>
            <p:spPr bwMode="auto">
              <a:xfrm>
                <a:off x="462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Line 82"/>
              <p:cNvSpPr>
                <a:spLocks noChangeShapeType="1"/>
              </p:cNvSpPr>
              <p:nvPr/>
            </p:nvSpPr>
            <p:spPr bwMode="auto">
              <a:xfrm>
                <a:off x="467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Line 83"/>
              <p:cNvSpPr>
                <a:spLocks noChangeShapeType="1"/>
              </p:cNvSpPr>
              <p:nvPr/>
            </p:nvSpPr>
            <p:spPr bwMode="auto">
              <a:xfrm>
                <a:off x="472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Line 84"/>
              <p:cNvSpPr>
                <a:spLocks noChangeShapeType="1"/>
              </p:cNvSpPr>
              <p:nvPr/>
            </p:nvSpPr>
            <p:spPr bwMode="auto">
              <a:xfrm>
                <a:off x="4778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Line 85"/>
              <p:cNvSpPr>
                <a:spLocks noChangeShapeType="1"/>
              </p:cNvSpPr>
              <p:nvPr/>
            </p:nvSpPr>
            <p:spPr bwMode="auto">
              <a:xfrm>
                <a:off x="4834" y="2525"/>
                <a:ext cx="0" cy="22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Rectangle 86"/>
            <p:cNvSpPr>
              <a:spLocks noChangeArrowheads="1"/>
            </p:cNvSpPr>
            <p:nvPr/>
          </p:nvSpPr>
          <p:spPr bwMode="auto">
            <a:xfrm>
              <a:off x="3998" y="1661"/>
              <a:ext cx="29" cy="20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87"/>
            <p:cNvSpPr>
              <a:spLocks noChangeArrowheads="1"/>
            </p:cNvSpPr>
            <p:nvPr/>
          </p:nvSpPr>
          <p:spPr bwMode="auto">
            <a:xfrm>
              <a:off x="2274" y="1661"/>
              <a:ext cx="29" cy="23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88"/>
            <p:cNvSpPr>
              <a:spLocks noChangeArrowheads="1"/>
            </p:cNvSpPr>
            <p:nvPr/>
          </p:nvSpPr>
          <p:spPr bwMode="auto">
            <a:xfrm>
              <a:off x="596" y="1661"/>
              <a:ext cx="29" cy="27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89"/>
            <p:cNvSpPr>
              <a:spLocks noChangeArrowheads="1"/>
            </p:cNvSpPr>
            <p:nvPr/>
          </p:nvSpPr>
          <p:spPr bwMode="auto">
            <a:xfrm>
              <a:off x="-1082" y="1661"/>
              <a:ext cx="29" cy="24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</a:ln>
          </p:spPr>
          <p:txBody>
            <a:bodyPr wrap="none" anchor="ctr"/>
            <a:lstStyle>
              <a:lvl1pPr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</a:pP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5" name="Oval 92"/>
          <p:cNvSpPr>
            <a:spLocks noChangeArrowheads="1"/>
          </p:cNvSpPr>
          <p:nvPr/>
        </p:nvSpPr>
        <p:spPr bwMode="auto">
          <a:xfrm>
            <a:off x="2278675" y="4063521"/>
            <a:ext cx="400050" cy="433388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en-US" altLang="zh-CN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96" name="Oval 93"/>
          <p:cNvSpPr>
            <a:spLocks noChangeArrowheads="1"/>
          </p:cNvSpPr>
          <p:nvPr/>
        </p:nvSpPr>
        <p:spPr bwMode="auto">
          <a:xfrm>
            <a:off x="7861790" y="4063521"/>
            <a:ext cx="400050" cy="433388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en-US" altLang="zh-CN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>
            <a:off x="2477967" y="5576409"/>
            <a:ext cx="5383823" cy="0"/>
          </a:xfrm>
          <a:prstGeom prst="line">
            <a:avLst/>
          </a:prstGeom>
          <a:noFill/>
          <a:ln w="76200">
            <a:solidFill>
              <a:srgbClr val="3399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Oval 95"/>
          <p:cNvSpPr>
            <a:spLocks noChangeArrowheads="1"/>
          </p:cNvSpPr>
          <p:nvPr/>
        </p:nvSpPr>
        <p:spPr bwMode="auto">
          <a:xfrm>
            <a:off x="2278675" y="5360511"/>
            <a:ext cx="400050" cy="433387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en-US" altLang="zh-CN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99" name="Oval 96"/>
          <p:cNvSpPr>
            <a:spLocks noChangeArrowheads="1"/>
          </p:cNvSpPr>
          <p:nvPr/>
        </p:nvSpPr>
        <p:spPr bwMode="auto">
          <a:xfrm>
            <a:off x="7829552" y="5360511"/>
            <a:ext cx="400050" cy="433387"/>
          </a:xfrm>
          <a:prstGeom prst="ellipse">
            <a:avLst/>
          </a:prstGeom>
          <a:solidFill>
            <a:srgbClr val="6699FF"/>
          </a:solidFill>
          <a:ln w="9525">
            <a:solidFill>
              <a:schemeClr val="bg1"/>
            </a:solidFill>
            <a:round/>
          </a:ln>
          <a:effectLst/>
        </p:spPr>
        <p:txBody>
          <a:bodyPr wrap="none" anchor="ctr"/>
          <a:lstStyle>
            <a:lvl1pPr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kumimoji="0" lang="en-US" altLang="zh-CN" sz="2400" b="1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100" name="Text Box 97"/>
          <p:cNvSpPr txBox="1">
            <a:spLocks noChangeArrowheads="1"/>
          </p:cNvSpPr>
          <p:nvPr/>
        </p:nvSpPr>
        <p:spPr bwMode="auto">
          <a:xfrm>
            <a:off x="118582" y="3974285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带宽大的链路</a:t>
            </a:r>
            <a:endParaRPr lang="zh-CN" altLang="en-US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185051" y="5342437"/>
            <a:ext cx="23391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带宽小的链路</a:t>
            </a:r>
          </a:p>
        </p:txBody>
      </p:sp>
    </p:spTree>
    <p:extLst>
      <p:ext uri="{BB962C8B-B14F-4D97-AF65-F5344CB8AC3E}">
        <p14:creationId xmlns:p14="http://schemas.microsoft.com/office/powerpoint/2010/main" val="421318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7037E-6 L 1.43872 0.00533 " pathEditMode="relative" rAng="0" ptsTypes="AA">
                                      <p:cBhvr>
                                        <p:cTn id="9" dur="8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4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本课程教材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理论课程教材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杜庆伟等</a:t>
            </a:r>
            <a:r>
              <a:rPr lang="en-US" altLang="zh-CN" dirty="0" smtClean="0"/>
              <a:t>《</a:t>
            </a:r>
            <a:r>
              <a:rPr lang="zh-CN" altLang="en-US" dirty="0" smtClean="0"/>
              <a:t>计算机网络</a:t>
            </a:r>
            <a:r>
              <a:rPr lang="en-US" altLang="zh-CN" dirty="0" smtClean="0"/>
              <a:t>》</a:t>
            </a:r>
          </a:p>
          <a:p>
            <a:pPr lvl="1"/>
            <a:r>
              <a:rPr lang="zh-CN" altLang="en-US" dirty="0" smtClean="0"/>
              <a:t>清华大学出版社，</a:t>
            </a:r>
            <a:r>
              <a:rPr lang="en-US" altLang="zh-CN" dirty="0" smtClean="0"/>
              <a:t>2024.1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实践课程教材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杜</a:t>
            </a:r>
            <a:r>
              <a:rPr lang="zh-CN" altLang="en-US" dirty="0"/>
              <a:t>庆伟等</a:t>
            </a:r>
            <a:r>
              <a:rPr lang="en-US" altLang="zh-CN" dirty="0" smtClean="0"/>
              <a:t>《</a:t>
            </a:r>
            <a:r>
              <a:rPr lang="zh-CN" altLang="en-US" dirty="0"/>
              <a:t>基于</a:t>
            </a:r>
            <a:r>
              <a:rPr lang="en-US" altLang="zh-CN" dirty="0"/>
              <a:t>Socket</a:t>
            </a:r>
            <a:r>
              <a:rPr lang="zh-CN" altLang="en-US" dirty="0"/>
              <a:t>的计算机网络实验</a:t>
            </a:r>
            <a:r>
              <a:rPr lang="en-US" altLang="zh-CN" dirty="0" smtClean="0"/>
              <a:t>》</a:t>
            </a:r>
          </a:p>
          <a:p>
            <a:pPr lvl="1"/>
            <a:r>
              <a:rPr lang="zh-CN" altLang="en-US" dirty="0" smtClean="0"/>
              <a:t>清</a:t>
            </a:r>
            <a:r>
              <a:rPr lang="zh-CN" altLang="en-US" dirty="0"/>
              <a:t>华大学出版社，</a:t>
            </a:r>
            <a:r>
              <a:rPr lang="en-US" altLang="zh-CN" dirty="0" smtClean="0"/>
              <a:t>2023.1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744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一</a:t>
            </a:r>
            <a:r>
              <a:rPr lang="zh-CN" altLang="zh-CN" dirty="0"/>
              <a:t>个具有更大带宽的信道，每秒可以将更多的比特从计算机注入到</a:t>
            </a:r>
            <a:r>
              <a:rPr lang="zh-CN" altLang="zh-CN" dirty="0" smtClean="0"/>
              <a:t>信道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意味着</a:t>
            </a:r>
            <a:r>
              <a:rPr lang="zh-CN" altLang="zh-CN" dirty="0"/>
              <a:t>在时间轴上信号的密度更大，宽度随带宽的增大而变窄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725912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5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r>
              <a:rPr lang="en-US" altLang="zh-CN" dirty="0"/>
              <a:t>1.2 </a:t>
            </a:r>
            <a:r>
              <a:rPr lang="zh-CN" altLang="en-US" dirty="0"/>
              <a:t>计算机网络的性能指标</a:t>
            </a:r>
            <a:endParaRPr lang="en-US" altLang="zh-CN" dirty="0"/>
          </a:p>
          <a:p>
            <a:pPr lvl="1"/>
            <a:r>
              <a:rPr lang="en-US" altLang="zh-CN" dirty="0"/>
              <a:t>1.2.1 </a:t>
            </a:r>
            <a:r>
              <a:rPr lang="zh-CN" altLang="zh-CN" dirty="0"/>
              <a:t>速率</a:t>
            </a:r>
            <a:endParaRPr lang="en-US" altLang="zh-CN" dirty="0"/>
          </a:p>
          <a:p>
            <a:pPr lvl="1"/>
            <a:r>
              <a:rPr lang="en-US" altLang="zh-CN" dirty="0"/>
              <a:t>1.2.2 </a:t>
            </a:r>
            <a:r>
              <a:rPr lang="zh-CN" altLang="zh-CN" dirty="0"/>
              <a:t>带宽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1.2.3 </a:t>
            </a:r>
            <a:r>
              <a:rPr lang="zh-CN" altLang="zh-CN" dirty="0">
                <a:solidFill>
                  <a:srgbClr val="FF0000"/>
                </a:solidFill>
              </a:rPr>
              <a:t>时延</a:t>
            </a:r>
          </a:p>
          <a:p>
            <a:pPr lvl="1"/>
            <a:r>
              <a:rPr lang="en-US" altLang="zh-CN" dirty="0"/>
              <a:t>1.2.4 </a:t>
            </a:r>
            <a:r>
              <a:rPr lang="zh-CN" altLang="zh-CN" dirty="0"/>
              <a:t>其他指标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6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时延（</a:t>
            </a:r>
            <a:r>
              <a:rPr lang="en-US" altLang="zh-CN" dirty="0"/>
              <a:t>delay</a:t>
            </a:r>
            <a:r>
              <a:rPr lang="zh-CN" altLang="zh-CN" dirty="0"/>
              <a:t>或</a:t>
            </a:r>
            <a:r>
              <a:rPr lang="en-US" altLang="zh-CN" dirty="0"/>
              <a:t> latency</a:t>
            </a:r>
            <a:r>
              <a:rPr lang="zh-CN" altLang="zh-CN" dirty="0"/>
              <a:t>）是指数据从网络（或链路）的一端传送到另一端所需的时间，也称为</a:t>
            </a:r>
            <a:r>
              <a:rPr lang="zh-CN" altLang="zh-CN" dirty="0" smtClean="0"/>
              <a:t>延迟</a:t>
            </a:r>
            <a:endParaRPr lang="en-US" altLang="zh-CN" dirty="0" smtClean="0"/>
          </a:p>
          <a:p>
            <a:r>
              <a:rPr lang="zh-CN" altLang="zh-CN" dirty="0"/>
              <a:t>一般由以下几个部分</a:t>
            </a:r>
            <a:r>
              <a:rPr lang="zh-CN" altLang="zh-CN" dirty="0" smtClean="0"/>
              <a:t>组成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发送时延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传播时延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处理时延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排队</a:t>
            </a:r>
            <a:r>
              <a:rPr lang="zh-CN" altLang="zh-CN" dirty="0"/>
              <a:t>时延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94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zh-CN" dirty="0">
                <a:solidFill>
                  <a:srgbClr val="FF0000"/>
                </a:solidFill>
              </a:rPr>
              <a:t>．发送时延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zh-CN" dirty="0"/>
                  <a:t>发送时延也称为传输</a:t>
                </a:r>
                <a:r>
                  <a:rPr lang="zh-CN" altLang="zh-CN" dirty="0" smtClean="0"/>
                  <a:t>时延</a:t>
                </a:r>
                <a:endParaRPr lang="en-US" altLang="zh-CN" dirty="0" smtClean="0"/>
              </a:p>
              <a:p>
                <a:r>
                  <a:rPr lang="zh-CN" altLang="zh-CN" dirty="0" smtClean="0"/>
                  <a:t>数据</a:t>
                </a:r>
                <a:r>
                  <a:rPr lang="zh-CN" altLang="zh-CN" dirty="0"/>
                  <a:t>从计算机进入到传输介质所需要的</a:t>
                </a:r>
                <a:r>
                  <a:rPr lang="zh-CN" altLang="zh-CN" dirty="0" smtClean="0"/>
                  <a:t>时间</a:t>
                </a:r>
                <a:endParaRPr lang="en-US" altLang="zh-CN" dirty="0" smtClean="0"/>
              </a:p>
              <a:p>
                <a:pPr lvl="1"/>
                <a:r>
                  <a:rPr lang="zh-CN" altLang="zh-CN" dirty="0"/>
                  <a:t>就是一批车通过高速公路收费站，全部进入高速公路的时间</a:t>
                </a:r>
                <a:endParaRPr lang="en-US" altLang="zh-CN" dirty="0"/>
              </a:p>
              <a:p>
                <a:r>
                  <a:rPr lang="zh-CN" altLang="zh-CN" dirty="0"/>
                  <a:t>估算出理论的发送</a:t>
                </a:r>
                <a:r>
                  <a:rPr lang="zh-CN" altLang="zh-CN" dirty="0" smtClean="0"/>
                  <a:t>时延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zh-CN">
                        <a:latin typeface="Cambria Math"/>
                      </a:rPr>
                      <m:t>发送时延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zh-CN">
                            <a:latin typeface="Cambria Math"/>
                          </a:rPr>
                          <m:t>数据长度</m:t>
                        </m:r>
                      </m:num>
                      <m:den>
                        <m:r>
                          <a:rPr lang="zh-CN" altLang="zh-CN">
                            <a:latin typeface="Cambria Math"/>
                          </a:rPr>
                          <m:t>信道的带宽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当前用户感觉网速不断提高，实际上相当一部分</a:t>
                </a:r>
                <a:r>
                  <a:rPr lang="zh-CN" altLang="zh-CN" dirty="0" smtClean="0"/>
                  <a:t>原因是</a:t>
                </a:r>
                <a:r>
                  <a:rPr lang="zh-CN" altLang="zh-CN" dirty="0"/>
                  <a:t>带宽不断增大，发送时延不断降低的一个</a:t>
                </a:r>
                <a:r>
                  <a:rPr lang="zh-CN" altLang="zh-CN" dirty="0" smtClean="0"/>
                  <a:t>结果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89" t="-10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5" y="116631"/>
            <a:ext cx="5222235" cy="144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/>
        </p:nvSpPr>
        <p:spPr>
          <a:xfrm>
            <a:off x="5652120" y="260648"/>
            <a:ext cx="1080120" cy="432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9228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再次强调，数据长度的进制和发送速率的进制是不同的</a:t>
            </a:r>
            <a:endParaRPr lang="zh-CN" altLang="en-US" dirty="0"/>
          </a:p>
          <a:p>
            <a:pPr lvl="1"/>
            <a:r>
              <a:rPr lang="zh-CN" altLang="zh-CN" dirty="0"/>
              <a:t>数据</a:t>
            </a:r>
            <a:r>
              <a:rPr lang="zh-CN" altLang="zh-CN" dirty="0" smtClean="0"/>
              <a:t>长度</a:t>
            </a:r>
            <a:r>
              <a:rPr lang="zh-CN" altLang="zh-CN" dirty="0"/>
              <a:t>是</a:t>
            </a:r>
            <a:r>
              <a:rPr lang="en-US" altLang="zh-CN" dirty="0"/>
              <a:t>2</a:t>
            </a:r>
            <a:r>
              <a:rPr lang="zh-CN" altLang="zh-CN" dirty="0"/>
              <a:t>进</a:t>
            </a:r>
            <a:r>
              <a:rPr lang="zh-CN" altLang="zh-CN" dirty="0" smtClean="0"/>
              <a:t>制</a:t>
            </a:r>
            <a:r>
              <a:rPr lang="zh-CN" altLang="en-US" dirty="0" smtClean="0"/>
              <a:t>，如</a:t>
            </a:r>
            <a:r>
              <a:rPr lang="en-US" altLang="zh-CN" dirty="0"/>
              <a:t>2</a:t>
            </a:r>
            <a:r>
              <a:rPr lang="en-US" altLang="zh-CN" baseline="30000" dirty="0"/>
              <a:t>20</a:t>
            </a:r>
            <a:r>
              <a:rPr lang="zh-CN" altLang="zh-CN" dirty="0"/>
              <a:t>字节</a:t>
            </a:r>
            <a:endParaRPr lang="en-US" altLang="zh-CN" dirty="0" smtClean="0"/>
          </a:p>
          <a:p>
            <a:pPr lvl="1"/>
            <a:r>
              <a:rPr lang="zh-CN" altLang="zh-CN" dirty="0"/>
              <a:t>发送</a:t>
            </a:r>
            <a:r>
              <a:rPr lang="zh-CN" altLang="zh-CN" dirty="0" smtClean="0"/>
              <a:t>速率</a:t>
            </a:r>
            <a:r>
              <a:rPr lang="zh-CN" altLang="zh-CN" dirty="0"/>
              <a:t>是</a:t>
            </a:r>
            <a:r>
              <a:rPr lang="en-US" altLang="zh-CN" dirty="0"/>
              <a:t>10</a:t>
            </a:r>
            <a:r>
              <a:rPr lang="zh-CN" altLang="zh-CN" dirty="0"/>
              <a:t>进</a:t>
            </a:r>
            <a:r>
              <a:rPr lang="zh-CN" altLang="zh-CN" dirty="0" smtClean="0"/>
              <a:t>制</a:t>
            </a:r>
            <a:r>
              <a:rPr lang="zh-CN" altLang="en-US" dirty="0" smtClean="0"/>
              <a:t>，如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6</a:t>
            </a:r>
            <a:r>
              <a:rPr lang="en-US" altLang="zh-CN" dirty="0" smtClean="0"/>
              <a:t>bit/s</a:t>
            </a:r>
          </a:p>
          <a:p>
            <a:pPr lvl="1"/>
            <a:r>
              <a:rPr lang="zh-CN" altLang="en-US" dirty="0" smtClean="0"/>
              <a:t>计算时题目常指出</a:t>
            </a:r>
            <a:r>
              <a:rPr lang="zh-CN" altLang="zh-CN" dirty="0" smtClean="0"/>
              <a:t>忽略</a:t>
            </a:r>
            <a:r>
              <a:rPr lang="zh-CN" altLang="zh-CN" dirty="0"/>
              <a:t>进制的不同，但</a:t>
            </a:r>
            <a:r>
              <a:rPr lang="en-US" altLang="zh-CN" dirty="0"/>
              <a:t>1</a:t>
            </a:r>
            <a:r>
              <a:rPr lang="zh-CN" altLang="zh-CN" dirty="0"/>
              <a:t>字节包含</a:t>
            </a:r>
            <a:r>
              <a:rPr lang="en-US" altLang="zh-CN" dirty="0"/>
              <a:t>8</a:t>
            </a:r>
            <a:r>
              <a:rPr lang="zh-CN" altLang="zh-CN" dirty="0"/>
              <a:t>比特还是要注意的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9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5" y="116631"/>
            <a:ext cx="5222235" cy="144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>
                <a:solidFill>
                  <a:srgbClr val="FF0000"/>
                </a:solidFill>
              </a:rPr>
              <a:t>．</a:t>
            </a:r>
            <a:r>
              <a:rPr lang="zh-CN" altLang="zh-CN" dirty="0" smtClean="0">
                <a:solidFill>
                  <a:srgbClr val="FF0000"/>
                </a:solidFill>
              </a:rPr>
              <a:t>传播</a:t>
            </a:r>
            <a:r>
              <a:rPr lang="zh-CN" altLang="zh-CN" dirty="0">
                <a:solidFill>
                  <a:srgbClr val="FF0000"/>
                </a:solidFill>
              </a:rPr>
              <a:t>时延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zh-CN" dirty="0"/>
                  <a:t>电磁波在信道中传播也是需要花费一定时间</a:t>
                </a:r>
                <a:r>
                  <a:rPr lang="zh-CN" altLang="zh-CN" dirty="0" smtClean="0"/>
                  <a:t>的</a:t>
                </a:r>
                <a:endParaRPr lang="en-US" altLang="zh-CN" dirty="0" smtClean="0"/>
              </a:p>
              <a:p>
                <a:r>
                  <a:rPr lang="zh-CN" altLang="zh-CN" dirty="0"/>
                  <a:t>传播时延就是数据信号通过信道的</a:t>
                </a:r>
                <a:r>
                  <a:rPr lang="zh-CN" altLang="zh-CN" dirty="0" smtClean="0"/>
                  <a:t>时间</a:t>
                </a:r>
                <a:endParaRPr lang="en-US" altLang="zh-CN" dirty="0" smtClean="0"/>
              </a:p>
              <a:p>
                <a:pPr lvl="1"/>
                <a:r>
                  <a:rPr lang="zh-CN" altLang="zh-CN" dirty="0"/>
                  <a:t>汽车从进入高速公路，至到达目的收费站之间的</a:t>
                </a:r>
                <a:r>
                  <a:rPr lang="zh-CN" altLang="zh-CN" dirty="0" smtClean="0"/>
                  <a:t>时间</a:t>
                </a:r>
                <a:endParaRPr lang="en-US" altLang="zh-CN" dirty="0" smtClean="0"/>
              </a:p>
              <a:p>
                <a:r>
                  <a:rPr lang="zh-CN" altLang="zh-CN" dirty="0"/>
                  <a:t>传播时延的计算公式</a:t>
                </a:r>
                <a:r>
                  <a:rPr lang="zh-CN" altLang="zh-CN" dirty="0" smtClean="0"/>
                  <a:t>如下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zh-CN">
                        <a:latin typeface="Cambria Math"/>
                      </a:rPr>
                      <m:t>传播时延</m:t>
                    </m:r>
                    <m:r>
                      <a:rPr lang="en-US" altLang="zh-CN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zh-CN" i="1">
                            <a:latin typeface="Cambria Math"/>
                          </a:rPr>
                          <m:t>信道长度</m:t>
                        </m:r>
                      </m:num>
                      <m:den>
                        <m:r>
                          <a:rPr lang="zh-CN" altLang="zh-CN" i="1">
                            <a:latin typeface="Cambria Math"/>
                          </a:rPr>
                          <m:t>信号在信道上的传播速度</m:t>
                        </m:r>
                      </m:den>
                    </m:f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zh-CN" dirty="0"/>
                  <a:t>这个时延和带宽、网络技术是毫无关系</a:t>
                </a:r>
                <a:r>
                  <a:rPr lang="zh-CN" altLang="zh-CN" dirty="0" smtClean="0"/>
                  <a:t>的</a:t>
                </a:r>
                <a:endParaRPr lang="en-US" altLang="zh-CN" dirty="0" smtClean="0"/>
              </a:p>
              <a:p>
                <a:r>
                  <a:rPr lang="zh-CN" altLang="zh-CN" dirty="0"/>
                  <a:t>电磁波的传播速度是</a:t>
                </a:r>
                <a:r>
                  <a:rPr lang="en-US" altLang="zh-CN" dirty="0"/>
                  <a:t>10</a:t>
                </a:r>
                <a:r>
                  <a:rPr lang="en-US" altLang="zh-CN" baseline="30000" dirty="0"/>
                  <a:t>8</a:t>
                </a:r>
                <a:r>
                  <a:rPr lang="zh-CN" altLang="zh-CN" dirty="0"/>
                  <a:t>数量级的</a:t>
                </a:r>
                <a:r>
                  <a:rPr lang="zh-CN" altLang="zh-CN" dirty="0" smtClean="0"/>
                  <a:t>，</a:t>
                </a:r>
                <a:r>
                  <a:rPr lang="zh-CN" altLang="en-US" dirty="0" smtClean="0"/>
                  <a:t>因此</a:t>
                </a:r>
                <a:r>
                  <a:rPr lang="zh-CN" altLang="zh-CN" dirty="0" smtClean="0"/>
                  <a:t>传播时延占</a:t>
                </a:r>
                <a:r>
                  <a:rPr lang="zh-CN" altLang="zh-CN" dirty="0"/>
                  <a:t>比不会太</a:t>
                </a:r>
                <a:r>
                  <a:rPr lang="zh-CN" altLang="zh-CN" dirty="0" smtClean="0"/>
                  <a:t>大</a:t>
                </a:r>
                <a:endParaRPr lang="en-US" altLang="zh-CN" dirty="0" smtClean="0"/>
              </a:p>
              <a:p>
                <a:pPr lvl="1"/>
                <a:r>
                  <a:rPr lang="zh-CN" altLang="zh-CN" dirty="0" smtClean="0"/>
                  <a:t>即便</a:t>
                </a:r>
                <a:r>
                  <a:rPr lang="zh-CN" altLang="zh-CN" dirty="0"/>
                  <a:t>从同步卫星到地球的传播时间大约也只需</a:t>
                </a:r>
                <a:r>
                  <a:rPr lang="en-US" altLang="zh-CN" dirty="0"/>
                  <a:t>1/8</a:t>
                </a:r>
                <a:r>
                  <a:rPr lang="zh-CN" altLang="zh-CN" dirty="0" smtClean="0"/>
                  <a:t>秒</a:t>
                </a:r>
                <a:endParaRPr lang="en-US" altLang="zh-CN" dirty="0" smtClean="0"/>
              </a:p>
              <a:p>
                <a:pPr lvl="1"/>
                <a:r>
                  <a:rPr lang="zh-CN" altLang="zh-CN" dirty="0" smtClean="0"/>
                  <a:t>但深空卫星</a:t>
                </a:r>
                <a:r>
                  <a:rPr lang="zh-CN" altLang="zh-CN" dirty="0"/>
                  <a:t>与地球</a:t>
                </a:r>
                <a:r>
                  <a:rPr lang="zh-CN" altLang="zh-CN" dirty="0" smtClean="0"/>
                  <a:t>间</a:t>
                </a:r>
                <a:r>
                  <a:rPr lang="en-US" altLang="zh-CN" dirty="0" smtClean="0"/>
                  <a:t>200</a:t>
                </a:r>
                <a:r>
                  <a:rPr lang="zh-CN" altLang="zh-CN" dirty="0"/>
                  <a:t>万公里的最低限，传播</a:t>
                </a:r>
                <a:r>
                  <a:rPr lang="zh-CN" altLang="zh-CN" dirty="0" smtClean="0"/>
                  <a:t>时延在</a:t>
                </a:r>
                <a:r>
                  <a:rPr lang="en-US" altLang="zh-CN" dirty="0"/>
                  <a:t>6</a:t>
                </a:r>
                <a:r>
                  <a:rPr lang="zh-CN" altLang="zh-CN" dirty="0"/>
                  <a:t>秒以上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3"/>
                <a:stretch>
                  <a:fillRect l="-789" t="-2000" r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椭圆 8"/>
          <p:cNvSpPr/>
          <p:nvPr/>
        </p:nvSpPr>
        <p:spPr>
          <a:xfrm>
            <a:off x="6660232" y="260648"/>
            <a:ext cx="1080120" cy="432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908720"/>
            <a:ext cx="144016" cy="95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69 L 0.20486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zh-CN" dirty="0">
                <a:solidFill>
                  <a:srgbClr val="FF0000"/>
                </a:solidFill>
              </a:rPr>
              <a:t>．处理时延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处理时延是</a:t>
            </a:r>
            <a:r>
              <a:rPr lang="zh-CN" altLang="zh-CN" dirty="0" smtClean="0"/>
              <a:t>结点在处</a:t>
            </a:r>
            <a:r>
              <a:rPr lang="zh-CN" altLang="zh-CN" dirty="0"/>
              <a:t>理该数据（例如分析数据首部、提取用户业务数据、差错检验、查表寻找下一步方向等）而花费的</a:t>
            </a:r>
            <a:r>
              <a:rPr lang="zh-CN" altLang="zh-CN" dirty="0" smtClean="0"/>
              <a:t>时间</a:t>
            </a:r>
            <a:endParaRPr lang="en-US" altLang="zh-CN" dirty="0" smtClean="0"/>
          </a:p>
          <a:p>
            <a:r>
              <a:rPr lang="zh-CN" altLang="zh-CN" dirty="0" smtClean="0"/>
              <a:t>这个</a:t>
            </a:r>
            <a:r>
              <a:rPr lang="zh-CN" altLang="zh-CN" dirty="0"/>
              <a:t>时延和结点的</a:t>
            </a:r>
            <a:r>
              <a:rPr lang="en-US" altLang="zh-CN" dirty="0"/>
              <a:t>CPU</a:t>
            </a:r>
            <a:r>
              <a:rPr lang="zh-CN" altLang="zh-CN" dirty="0"/>
              <a:t>处理速度、读缓存速度、查找路由算法、差错检验算法，甚至数据首部的复杂程度等息息相关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4" y="116365"/>
            <a:ext cx="5222235" cy="144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3995936" y="1196752"/>
            <a:ext cx="1080120" cy="432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256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zh-CN" dirty="0">
                <a:solidFill>
                  <a:srgbClr val="FF0000"/>
                </a:solidFill>
              </a:rPr>
              <a:t>．排队时延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一个数据到达一个结点</a:t>
            </a:r>
            <a:r>
              <a:rPr lang="zh-CN" altLang="zh-CN" dirty="0" smtClean="0"/>
              <a:t>，都是</a:t>
            </a:r>
            <a:r>
              <a:rPr lang="zh-CN" altLang="zh-CN" dirty="0"/>
              <a:t>先进入一个队列进行排队等待后续</a:t>
            </a:r>
            <a:r>
              <a:rPr lang="zh-CN" altLang="zh-CN" dirty="0" smtClean="0"/>
              <a:t>处理</a:t>
            </a:r>
            <a:endParaRPr lang="en-US" altLang="zh-CN" dirty="0" smtClean="0"/>
          </a:p>
          <a:p>
            <a:pPr lvl="1"/>
            <a:r>
              <a:rPr lang="zh-CN" altLang="zh-CN" dirty="0"/>
              <a:t>高速公路收费站前的排队等候</a:t>
            </a:r>
            <a:r>
              <a:rPr lang="zh-CN" altLang="zh-CN" dirty="0" smtClean="0"/>
              <a:t>过程</a:t>
            </a:r>
            <a:endParaRPr lang="en-US" altLang="zh-CN" dirty="0" smtClean="0"/>
          </a:p>
          <a:p>
            <a:r>
              <a:rPr lang="zh-CN" altLang="zh-CN" dirty="0"/>
              <a:t>排队</a:t>
            </a:r>
            <a:r>
              <a:rPr lang="zh-CN" altLang="zh-CN" dirty="0" smtClean="0"/>
              <a:t>时延是</a:t>
            </a:r>
            <a:r>
              <a:rPr lang="zh-CN" altLang="zh-CN" dirty="0"/>
              <a:t>数据在</a:t>
            </a:r>
            <a:r>
              <a:rPr lang="zh-CN" altLang="zh-CN" dirty="0" smtClean="0"/>
              <a:t>结点输入</a:t>
            </a:r>
            <a:r>
              <a:rPr lang="zh-CN" altLang="zh-CN" dirty="0"/>
              <a:t>队列中排队等待处理，在</a:t>
            </a:r>
            <a:r>
              <a:rPr lang="zh-CN" altLang="zh-CN" dirty="0" smtClean="0"/>
              <a:t>结点输出</a:t>
            </a:r>
            <a:r>
              <a:rPr lang="zh-CN" altLang="zh-CN" dirty="0"/>
              <a:t>队列中</a:t>
            </a:r>
            <a:r>
              <a:rPr lang="zh-CN" altLang="zh-CN" dirty="0" smtClean="0"/>
              <a:t>排队</a:t>
            </a:r>
            <a:r>
              <a:rPr lang="zh-CN" altLang="zh-CN" dirty="0"/>
              <a:t>等待发送所经历的</a:t>
            </a:r>
            <a:r>
              <a:rPr lang="zh-CN" altLang="zh-CN" dirty="0" smtClean="0"/>
              <a:t>时延</a:t>
            </a:r>
            <a:endParaRPr lang="en-US" altLang="zh-CN" dirty="0" smtClean="0"/>
          </a:p>
          <a:p>
            <a:r>
              <a:rPr lang="zh-CN" altLang="zh-CN" dirty="0"/>
              <a:t>排队时延的长短往往和网络中当时的数据通信量、</a:t>
            </a:r>
            <a:r>
              <a:rPr lang="en-US" altLang="zh-CN" dirty="0"/>
              <a:t>CPU</a:t>
            </a:r>
            <a:r>
              <a:rPr lang="zh-CN" altLang="zh-CN" dirty="0"/>
              <a:t>处理</a:t>
            </a:r>
            <a:r>
              <a:rPr lang="zh-CN" altLang="zh-CN" dirty="0" smtClean="0"/>
              <a:t>速度、</a:t>
            </a:r>
            <a:r>
              <a:rPr lang="zh-CN" altLang="zh-CN" dirty="0"/>
              <a:t>缓存写速度、以及排队算法等息息相关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764" y="116365"/>
            <a:ext cx="5222235" cy="144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4695052" y="37986"/>
            <a:ext cx="1080120" cy="43204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4008" y="908720"/>
            <a:ext cx="144016" cy="95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1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03143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r>
              <a:rPr lang="en-US" altLang="zh-CN" dirty="0"/>
              <a:t>1.2 </a:t>
            </a:r>
            <a:r>
              <a:rPr lang="zh-CN" altLang="en-US" dirty="0"/>
              <a:t>计算机网络的性能指标</a:t>
            </a:r>
            <a:endParaRPr lang="en-US" altLang="zh-CN" dirty="0"/>
          </a:p>
          <a:p>
            <a:pPr lvl="1"/>
            <a:r>
              <a:rPr lang="en-US" altLang="zh-CN" dirty="0"/>
              <a:t>1.2.1 </a:t>
            </a:r>
            <a:r>
              <a:rPr lang="zh-CN" altLang="zh-CN" dirty="0"/>
              <a:t>速率</a:t>
            </a:r>
            <a:endParaRPr lang="en-US" altLang="zh-CN" dirty="0"/>
          </a:p>
          <a:p>
            <a:pPr lvl="1"/>
            <a:r>
              <a:rPr lang="en-US" altLang="zh-CN" dirty="0"/>
              <a:t>1.2.2 </a:t>
            </a:r>
            <a:r>
              <a:rPr lang="zh-CN" altLang="zh-CN" dirty="0"/>
              <a:t>带宽</a:t>
            </a:r>
            <a:endParaRPr lang="en-US" altLang="zh-CN" dirty="0"/>
          </a:p>
          <a:p>
            <a:pPr lvl="1"/>
            <a:r>
              <a:rPr lang="en-US" altLang="zh-CN" dirty="0"/>
              <a:t>1.2.3 </a:t>
            </a:r>
            <a:r>
              <a:rPr lang="zh-CN" altLang="zh-CN" dirty="0"/>
              <a:t>时延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1.2.4 </a:t>
            </a:r>
            <a:r>
              <a:rPr lang="zh-CN" altLang="zh-CN" dirty="0">
                <a:solidFill>
                  <a:srgbClr val="FF0000"/>
                </a:solidFill>
              </a:rPr>
              <a:t>其他指标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19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zh-CN" dirty="0" smtClean="0">
                <a:solidFill>
                  <a:srgbClr val="FF0000"/>
                </a:solidFill>
              </a:rPr>
              <a:t>吞吐量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吞吐量</a:t>
            </a:r>
            <a:r>
              <a:rPr lang="zh-CN" altLang="zh-CN" dirty="0"/>
              <a:t>表示在单位时间内通过某个</a:t>
            </a:r>
            <a:r>
              <a:rPr lang="zh-CN" altLang="zh-CN" dirty="0" smtClean="0"/>
              <a:t>网络的</a:t>
            </a:r>
            <a:r>
              <a:rPr lang="zh-CN" altLang="zh-CN" dirty="0"/>
              <a:t>数据量。用来衡量网络在单位时间内传输数据的能力。</a:t>
            </a:r>
          </a:p>
          <a:p>
            <a:r>
              <a:rPr lang="zh-CN" altLang="zh-CN" dirty="0"/>
              <a:t>网络的带宽是吞吐量的一个重要限制，网络中最小带宽的链路容易形成网络流量的</a:t>
            </a:r>
            <a:r>
              <a:rPr lang="zh-CN" altLang="zh-CN" dirty="0" smtClean="0"/>
              <a:t>瓶颈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其</a:t>
            </a:r>
            <a:r>
              <a:rPr lang="zh-CN" altLang="zh-CN" dirty="0"/>
              <a:t>带宽越大，网络的吞吐量越</a:t>
            </a:r>
            <a:r>
              <a:rPr lang="zh-CN" altLang="zh-CN" dirty="0" smtClean="0"/>
              <a:t>大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一般来说</a:t>
            </a:r>
            <a:r>
              <a:rPr lang="zh-CN" altLang="zh-CN" dirty="0"/>
              <a:t>，应该尽量消除骨干</a:t>
            </a:r>
            <a:r>
              <a:rPr lang="zh-CN" altLang="zh-CN" dirty="0" smtClean="0"/>
              <a:t>网处</a:t>
            </a:r>
            <a:r>
              <a:rPr lang="zh-CN" altLang="zh-CN" dirty="0"/>
              <a:t>的</a:t>
            </a:r>
            <a:r>
              <a:rPr lang="zh-CN" altLang="zh-CN" dirty="0" smtClean="0"/>
              <a:t>瓶颈</a:t>
            </a:r>
            <a:endParaRPr lang="zh-CN" altLang="zh-CN" dirty="0"/>
          </a:p>
          <a:p>
            <a:r>
              <a:rPr lang="zh-CN" altLang="zh-CN" dirty="0" smtClean="0"/>
              <a:t>吞吐量</a:t>
            </a:r>
            <a:r>
              <a:rPr lang="zh-CN" altLang="zh-CN" dirty="0"/>
              <a:t>实际上还经常会受到网络运营情况的</a:t>
            </a:r>
            <a:r>
              <a:rPr lang="zh-CN" altLang="zh-CN" dirty="0" smtClean="0"/>
              <a:t>影响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如果</a:t>
            </a:r>
            <a:r>
              <a:rPr lang="zh-CN" altLang="zh-CN" dirty="0"/>
              <a:t>网络中的相关算法不合理，或者网络管理不善，带宽即便很高，吞吐量也无法得到有效的提高。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南京航空航天大学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752600"/>
          </a:xfrm>
        </p:spPr>
        <p:txBody>
          <a:bodyPr/>
          <a:lstStyle/>
          <a:p>
            <a:pPr algn="l"/>
            <a:r>
              <a:rPr lang="zh-CN" altLang="zh-CN" dirty="0">
                <a:solidFill>
                  <a:srgbClr val="FF0000"/>
                </a:solidFill>
              </a:rPr>
              <a:t>人生若只如</a:t>
            </a:r>
            <a:r>
              <a:rPr lang="zh-CN" altLang="zh-CN" dirty="0" smtClean="0">
                <a:solidFill>
                  <a:srgbClr val="FF0000"/>
                </a:solidFill>
              </a:rPr>
              <a:t>初见</a:t>
            </a:r>
            <a:r>
              <a:rPr lang="en-US" altLang="zh-CN" dirty="0" smtClean="0">
                <a:solidFill>
                  <a:srgbClr val="FF0000"/>
                </a:solidFill>
              </a:rPr>
              <a:t/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zh-CN" altLang="en-US" dirty="0" smtClean="0">
                <a:solidFill>
                  <a:srgbClr val="FF0000"/>
                </a:solidFill>
              </a:rPr>
              <a:t>其实网络不好学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642759"/>
              </p:ext>
            </p:extLst>
          </p:nvPr>
        </p:nvGraphicFramePr>
        <p:xfrm>
          <a:off x="4716016" y="0"/>
          <a:ext cx="4049514" cy="3175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3" imgW="6430571" imgH="5054652" progId="Visio.Drawing.11">
                  <p:embed/>
                </p:oleObj>
              </mc:Choice>
              <mc:Fallback>
                <p:oleObj name="Visio" r:id="rId3" imgW="6430571" imgH="5054652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0"/>
                        <a:ext cx="4049514" cy="31759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" y="4005064"/>
            <a:ext cx="2554018" cy="270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55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2. </a:t>
            </a:r>
            <a:r>
              <a:rPr lang="zh-CN" altLang="zh-CN" dirty="0">
                <a:solidFill>
                  <a:srgbClr val="FF0000"/>
                </a:solidFill>
              </a:rPr>
              <a:t>时延带宽</a:t>
            </a:r>
            <a:r>
              <a:rPr lang="zh-CN" altLang="zh-CN" dirty="0" smtClean="0">
                <a:solidFill>
                  <a:srgbClr val="FF0000"/>
                </a:solidFill>
              </a:rPr>
              <a:t>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时延</a:t>
            </a:r>
            <a:r>
              <a:rPr lang="zh-CN" altLang="zh-CN" dirty="0"/>
              <a:t>带宽积是另一个很有用的</a:t>
            </a:r>
            <a:r>
              <a:rPr lang="zh-CN" altLang="zh-CN" dirty="0" smtClean="0"/>
              <a:t>度量</a:t>
            </a:r>
            <a:endParaRPr lang="en-US" altLang="zh-CN" dirty="0" smtClean="0"/>
          </a:p>
          <a:p>
            <a:r>
              <a:rPr lang="zh-CN" altLang="zh-CN" dirty="0" smtClean="0"/>
              <a:t>定义</a:t>
            </a:r>
            <a:r>
              <a:rPr lang="zh-CN" altLang="zh-CN" dirty="0"/>
              <a:t>为传播时延</a:t>
            </a:r>
            <a:r>
              <a:rPr lang="en-US" altLang="zh-CN" dirty="0"/>
              <a:t>×</a:t>
            </a:r>
            <a:r>
              <a:rPr lang="zh-CN" altLang="zh-CN" dirty="0" smtClean="0"/>
              <a:t>带宽</a:t>
            </a:r>
            <a:endParaRPr lang="en-US" altLang="zh-CN" dirty="0" smtClean="0"/>
          </a:p>
          <a:p>
            <a:r>
              <a:rPr lang="zh-CN" altLang="zh-CN" dirty="0" smtClean="0"/>
              <a:t>发送</a:t>
            </a:r>
            <a:r>
              <a:rPr lang="zh-CN" altLang="zh-CN" dirty="0"/>
              <a:t>方连续发送数据的情况下，在数据即将到达终点前，链路上能够容纳多少</a:t>
            </a:r>
            <a:r>
              <a:rPr lang="zh-CN" altLang="zh-CN" dirty="0" smtClean="0"/>
              <a:t>比特</a:t>
            </a:r>
            <a:endParaRPr lang="en-US" altLang="zh-CN" dirty="0" smtClean="0"/>
          </a:p>
          <a:p>
            <a:r>
              <a:rPr lang="zh-CN" altLang="zh-CN" dirty="0" smtClean="0"/>
              <a:t>又</a:t>
            </a:r>
            <a:r>
              <a:rPr lang="zh-CN" altLang="zh-CN" dirty="0"/>
              <a:t>被称为以比特为单位的链路</a:t>
            </a:r>
            <a:r>
              <a:rPr lang="zh-CN" altLang="zh-CN" dirty="0" smtClean="0"/>
              <a:t>长度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78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3. </a:t>
            </a:r>
            <a:r>
              <a:rPr lang="zh-CN" altLang="zh-CN" dirty="0">
                <a:solidFill>
                  <a:srgbClr val="FF0000"/>
                </a:solidFill>
              </a:rPr>
              <a:t>往返</a:t>
            </a:r>
            <a:r>
              <a:rPr lang="zh-CN" altLang="zh-CN" dirty="0" smtClean="0">
                <a:solidFill>
                  <a:srgbClr val="FF0000"/>
                </a:solidFill>
              </a:rPr>
              <a:t>时间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往返</a:t>
            </a:r>
            <a:r>
              <a:rPr lang="zh-CN" altLang="zh-CN" dirty="0"/>
              <a:t>时间</a:t>
            </a:r>
            <a:r>
              <a:rPr lang="en-US" altLang="zh-CN" dirty="0"/>
              <a:t>RTT</a:t>
            </a:r>
            <a:r>
              <a:rPr lang="zh-CN" altLang="zh-CN" dirty="0"/>
              <a:t>（</a:t>
            </a:r>
            <a:r>
              <a:rPr lang="en-US" altLang="zh-CN" dirty="0"/>
              <a:t>Round-Trip Time</a:t>
            </a:r>
            <a:r>
              <a:rPr lang="zh-CN" altLang="zh-CN" dirty="0"/>
              <a:t>）也是一个重要的</a:t>
            </a:r>
            <a:r>
              <a:rPr lang="zh-CN" altLang="zh-CN" dirty="0" smtClean="0"/>
              <a:t>性能指标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zh-CN" altLang="zh-CN" dirty="0"/>
              <a:t>许多情况下</a:t>
            </a:r>
            <a:r>
              <a:rPr lang="zh-CN" altLang="zh-CN" dirty="0" smtClean="0"/>
              <a:t>需要知道</a:t>
            </a:r>
            <a:r>
              <a:rPr lang="zh-CN" altLang="zh-CN" dirty="0"/>
              <a:t>双方交互一次所需的</a:t>
            </a:r>
            <a:r>
              <a:rPr lang="zh-CN" altLang="zh-CN" dirty="0" smtClean="0"/>
              <a:t>时间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1791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1.1 </a:t>
            </a:r>
            <a:r>
              <a:rPr lang="zh-CN" altLang="en-US" dirty="0">
                <a:solidFill>
                  <a:srgbClr val="FF0000"/>
                </a:solidFill>
              </a:rPr>
              <a:t>计算机网络和</a:t>
            </a:r>
            <a:r>
              <a:rPr lang="zh-CN" altLang="en-US" dirty="0" smtClean="0">
                <a:solidFill>
                  <a:srgbClr val="FF0000"/>
                </a:solidFill>
              </a:rPr>
              <a:t>互联网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1.1.1 </a:t>
            </a:r>
            <a:r>
              <a:rPr lang="zh-CN" altLang="zh-CN" dirty="0"/>
              <a:t>基本概念</a:t>
            </a:r>
            <a:r>
              <a:rPr lang="en-US" altLang="zh-CN" dirty="0"/>
              <a:t>——</a:t>
            </a:r>
            <a:r>
              <a:rPr lang="zh-CN" altLang="zh-CN" dirty="0"/>
              <a:t>计算机网络的</a:t>
            </a:r>
            <a:r>
              <a:rPr lang="zh-CN" altLang="zh-CN" dirty="0" smtClean="0"/>
              <a:t>概念</a:t>
            </a:r>
            <a:endParaRPr lang="en-US" altLang="zh-CN" dirty="0" smtClean="0"/>
          </a:p>
          <a:p>
            <a:pPr lvl="1"/>
            <a:r>
              <a:rPr lang="en-US" altLang="zh-CN" dirty="0"/>
              <a:t>1.1.2 </a:t>
            </a:r>
            <a:r>
              <a:rPr lang="zh-CN" altLang="zh-CN" dirty="0"/>
              <a:t>计算机网络的分类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1.2 </a:t>
            </a:r>
            <a:r>
              <a:rPr lang="zh-CN" altLang="en-US" dirty="0"/>
              <a:t>计算机网络的</a:t>
            </a:r>
            <a:r>
              <a:rPr lang="zh-CN" altLang="en-US" dirty="0" smtClean="0"/>
              <a:t>性能指标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70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通信领域三大</a:t>
            </a:r>
            <a:r>
              <a:rPr lang="zh-CN" altLang="zh-CN" dirty="0" smtClean="0"/>
              <a:t>支柱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电信网络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有线电视网络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计算机网络</a:t>
            </a:r>
            <a:endParaRPr lang="en-US" altLang="zh-CN" dirty="0" smtClean="0"/>
          </a:p>
          <a:p>
            <a:r>
              <a:rPr lang="zh-CN" altLang="zh-CN" dirty="0"/>
              <a:t>自从世界上第一个计算机网络（</a:t>
            </a:r>
            <a:r>
              <a:rPr lang="en-US" altLang="zh-CN" dirty="0" smtClean="0"/>
              <a:t>ARPANET</a:t>
            </a:r>
            <a:r>
              <a:rPr lang="zh-CN" altLang="zh-CN" dirty="0" smtClean="0"/>
              <a:t>）</a:t>
            </a:r>
            <a:r>
              <a:rPr lang="zh-CN" altLang="zh-CN" dirty="0"/>
              <a:t>诞生以来，计算机网络发展</a:t>
            </a:r>
            <a:r>
              <a:rPr lang="zh-CN" altLang="zh-CN" dirty="0" smtClean="0"/>
              <a:t>迅猛</a:t>
            </a:r>
            <a:endParaRPr lang="en-US" altLang="zh-CN" dirty="0" smtClean="0"/>
          </a:p>
          <a:p>
            <a:r>
              <a:rPr lang="zh-CN" altLang="zh-CN" dirty="0" smtClean="0"/>
              <a:t>三</a:t>
            </a:r>
            <a:r>
              <a:rPr lang="zh-CN" altLang="zh-CN" dirty="0"/>
              <a:t>网</a:t>
            </a:r>
            <a:r>
              <a:rPr lang="zh-CN" altLang="zh-CN" dirty="0" smtClean="0"/>
              <a:t>相互</a:t>
            </a:r>
            <a:r>
              <a:rPr lang="zh-CN" altLang="zh-CN" dirty="0"/>
              <a:t>融合，并不约而同地以计算机网络技术作为</a:t>
            </a:r>
            <a:r>
              <a:rPr lang="zh-CN" altLang="zh-CN" dirty="0" smtClean="0"/>
              <a:t>主干</a:t>
            </a:r>
            <a:endParaRPr lang="en-US" altLang="zh-CN" dirty="0" smtClean="0"/>
          </a:p>
          <a:p>
            <a:r>
              <a:rPr lang="zh-CN" altLang="zh-CN" dirty="0"/>
              <a:t>计算机网络是现代信息革命的产物，推动了各行各业众多技术的发展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652120" y="1945019"/>
            <a:ext cx="1348446" cy="1298281"/>
            <a:chOff x="3817937" y="1151665"/>
            <a:chExt cx="1244719" cy="119841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26" t="20817" r="35548" b="30525"/>
            <a:stretch>
              <a:fillRect/>
            </a:stretch>
          </p:blipFill>
          <p:spPr>
            <a:xfrm>
              <a:off x="3950913" y="1394200"/>
              <a:ext cx="978767" cy="95587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817937" y="1151665"/>
              <a:ext cx="1244719" cy="30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altLang="zh-CN" sz="1515" b="1" dirty="0">
                  <a:latin typeface="微软雅黑" panose="020B0503020204020204" charset="-122"/>
                  <a:ea typeface="微软雅黑" panose="020B0503020204020204" charset="-122"/>
                </a:rPr>
                <a:t>有线电视网络</a:t>
              </a:r>
              <a:endParaRPr lang="zh-CN" altLang="en-US" sz="1515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067943" y="1593465"/>
            <a:ext cx="1097865" cy="1524227"/>
            <a:chOff x="1200582" y="1151665"/>
            <a:chExt cx="1013414" cy="140697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4" t="20817" r="66798" b="29681"/>
            <a:stretch>
              <a:fillRect/>
            </a:stretch>
          </p:blipFill>
          <p:spPr>
            <a:xfrm>
              <a:off x="1200582" y="1586187"/>
              <a:ext cx="1013414" cy="97245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270309" y="1151665"/>
              <a:ext cx="886633" cy="30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15" b="1" dirty="0">
                  <a:latin typeface="微软雅黑" panose="020B0503020204020204" charset="-122"/>
                  <a:ea typeface="微软雅黑" panose="020B0503020204020204" charset="-122"/>
                </a:rPr>
                <a:t>电信</a:t>
              </a:r>
              <a:r>
                <a:rPr lang="fr-FR" altLang="zh-CN" sz="1515" b="1" dirty="0"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endParaRPr lang="zh-CN" altLang="en-US" sz="1515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164288" y="1274055"/>
            <a:ext cx="1154482" cy="1290410"/>
            <a:chOff x="6712694" y="1151665"/>
            <a:chExt cx="1065676" cy="119114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9" t="20817" r="4051" b="30894"/>
            <a:stretch>
              <a:fillRect/>
            </a:stretch>
          </p:blipFill>
          <p:spPr>
            <a:xfrm>
              <a:off x="6741634" y="1394200"/>
              <a:ext cx="1004753" cy="948613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6712694" y="1151665"/>
              <a:ext cx="1065676" cy="300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515" b="1" dirty="0">
                  <a:latin typeface="微软雅黑" panose="020B0503020204020204" charset="-122"/>
                  <a:ea typeface="微软雅黑" panose="020B0503020204020204" charset="-122"/>
                </a:rPr>
                <a:t>计算机</a:t>
              </a:r>
              <a:r>
                <a:rPr lang="fr-FR" altLang="zh-CN" sz="1515" b="1" dirty="0">
                  <a:latin typeface="微软雅黑" panose="020B0503020204020204" charset="-122"/>
                  <a:ea typeface="微软雅黑" panose="020B0503020204020204" charset="-122"/>
                </a:rPr>
                <a:t>网络</a:t>
              </a:r>
              <a:endParaRPr lang="zh-CN" altLang="en-US" sz="1515" dirty="0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10" y="615644"/>
            <a:ext cx="4726665" cy="26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1.1 </a:t>
            </a:r>
            <a:r>
              <a:rPr lang="zh-CN" altLang="en-US" dirty="0"/>
              <a:t>计算机网络和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1.1.1 </a:t>
            </a:r>
            <a:r>
              <a:rPr lang="zh-CN" altLang="zh-CN" dirty="0">
                <a:solidFill>
                  <a:srgbClr val="FF0000"/>
                </a:solidFill>
              </a:rPr>
              <a:t>基本概念</a:t>
            </a:r>
            <a:r>
              <a:rPr lang="en-US" altLang="zh-CN" dirty="0">
                <a:solidFill>
                  <a:srgbClr val="FF0000"/>
                </a:solidFill>
              </a:rPr>
              <a:t>——</a:t>
            </a:r>
            <a:r>
              <a:rPr lang="zh-CN" altLang="zh-CN" dirty="0">
                <a:solidFill>
                  <a:srgbClr val="FF0000"/>
                </a:solidFill>
              </a:rPr>
              <a:t>计算机网络的</a:t>
            </a:r>
            <a:r>
              <a:rPr lang="zh-CN" altLang="zh-CN" dirty="0" smtClean="0">
                <a:solidFill>
                  <a:srgbClr val="FF0000"/>
                </a:solidFill>
              </a:rPr>
              <a:t>概念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1.1.2 </a:t>
            </a:r>
            <a:r>
              <a:rPr lang="zh-CN" altLang="zh-CN" dirty="0"/>
              <a:t>计算机网络的分类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1.2 </a:t>
            </a:r>
            <a:r>
              <a:rPr lang="zh-CN" altLang="en-US" dirty="0"/>
              <a:t>计算机网络的</a:t>
            </a:r>
            <a:r>
              <a:rPr lang="zh-CN" altLang="en-US" dirty="0" smtClean="0"/>
              <a:t>性能指标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90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104016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1. </a:t>
            </a:r>
            <a:r>
              <a:rPr lang="zh-CN" altLang="zh-CN" dirty="0">
                <a:solidFill>
                  <a:srgbClr val="FF0000"/>
                </a:solidFill>
              </a:rPr>
              <a:t>计算机网络的概念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主流定义</a:t>
            </a:r>
            <a:endParaRPr lang="en-US" altLang="zh-CN" dirty="0" smtClean="0"/>
          </a:p>
          <a:p>
            <a:pPr lvl="1"/>
            <a:r>
              <a:rPr lang="zh-CN" altLang="zh-CN" dirty="0" smtClean="0"/>
              <a:t>计算机网络</a:t>
            </a:r>
            <a:r>
              <a:rPr lang="zh-CN" altLang="zh-CN" dirty="0"/>
              <a:t>主要是由一些通用的、可编程的硬件互连而成的，能够用来传送多种不同类型的数据，并能支持广泛和日益增长的各种应用</a:t>
            </a:r>
            <a:r>
              <a:rPr lang="zh-CN" altLang="zh-CN" dirty="0" smtClean="0"/>
              <a:t>业务</a:t>
            </a:r>
            <a:endParaRPr lang="en-US" altLang="zh-CN" dirty="0" smtClean="0"/>
          </a:p>
          <a:p>
            <a:r>
              <a:rPr lang="zh-CN" altLang="zh-CN" dirty="0"/>
              <a:t>简单说就是互连的计算结点的</a:t>
            </a:r>
            <a:r>
              <a:rPr lang="zh-CN" altLang="zh-CN" dirty="0" smtClean="0"/>
              <a:t>集合</a:t>
            </a:r>
            <a:endParaRPr lang="en-US" altLang="zh-CN" dirty="0" smtClean="0"/>
          </a:p>
          <a:p>
            <a:pPr lvl="1"/>
            <a:r>
              <a:rPr lang="zh-CN" altLang="zh-CN" dirty="0"/>
              <a:t>互连是网络思想的</a:t>
            </a:r>
            <a:r>
              <a:rPr lang="zh-CN" altLang="zh-CN" dirty="0" smtClean="0"/>
              <a:t>精髓</a:t>
            </a:r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427984" y="3738633"/>
            <a:ext cx="2633008" cy="2858639"/>
            <a:chOff x="992807" y="1420185"/>
            <a:chExt cx="2633008" cy="2858639"/>
          </a:xfrm>
        </p:grpSpPr>
        <p:sp>
          <p:nvSpPr>
            <p:cNvPr id="5" name="Text Box 1185"/>
            <p:cNvSpPr txBox="1">
              <a:spLocks noChangeArrowheads="1"/>
            </p:cNvSpPr>
            <p:nvPr/>
          </p:nvSpPr>
          <p:spPr bwMode="auto">
            <a:xfrm>
              <a:off x="1404065" y="3919495"/>
              <a:ext cx="1967205" cy="359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735" b="1" dirty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简单</a:t>
              </a:r>
              <a:r>
                <a:rPr kumimoji="1" lang="zh-CN" altLang="en-US" sz="1735" b="1" dirty="0" smtClean="0">
                  <a:solidFill>
                    <a:srgbClr val="7030A0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的计算机网络</a:t>
              </a:r>
              <a:endParaRPr kumimoji="1" lang="zh-CN" altLang="en-US" sz="1735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92807" y="1910351"/>
              <a:ext cx="2633008" cy="1685667"/>
              <a:chOff x="1208540" y="1627358"/>
              <a:chExt cx="2430469" cy="1556000"/>
            </a:xfrm>
          </p:grpSpPr>
          <p:sp>
            <p:nvSpPr>
              <p:cNvPr id="8" name="Line 1503"/>
              <p:cNvSpPr>
                <a:spLocks noChangeShapeType="1"/>
              </p:cNvSpPr>
              <p:nvPr/>
            </p:nvSpPr>
            <p:spPr bwMode="auto">
              <a:xfrm flipH="1" flipV="1">
                <a:off x="3540578" y="1627358"/>
                <a:ext cx="0" cy="12698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165" b="1" kern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9" name="Line 1209"/>
              <p:cNvSpPr>
                <a:spLocks noChangeShapeType="1"/>
              </p:cNvSpPr>
              <p:nvPr/>
            </p:nvSpPr>
            <p:spPr bwMode="auto">
              <a:xfrm flipV="1">
                <a:off x="1399042" y="1627358"/>
                <a:ext cx="61117" cy="91740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165" b="1" kern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sp>
            <p:nvSpPr>
              <p:cNvPr id="10" name="Line 1204"/>
              <p:cNvSpPr>
                <a:spLocks noChangeShapeType="1"/>
              </p:cNvSpPr>
              <p:nvPr/>
            </p:nvSpPr>
            <p:spPr bwMode="auto">
              <a:xfrm flipV="1">
                <a:off x="2302329" y="1627358"/>
                <a:ext cx="21430" cy="14476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165" b="1" kern="0">
                  <a:solidFill>
                    <a:sysClr val="windowText" lastClr="000000"/>
                  </a:solidFill>
                  <a:latin typeface="+mn-lt"/>
                </a:endParaRPr>
              </a:p>
            </p:txBody>
          </p:sp>
          <p:pic>
            <p:nvPicPr>
              <p:cNvPr id="11" name="Picture 193" descr="jisuanj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2140" y="2727967"/>
                <a:ext cx="503238" cy="45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197" descr="jisuanj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8540" y="2199329"/>
                <a:ext cx="503238" cy="45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200" descr="jisuanji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5771" y="2512067"/>
                <a:ext cx="503238" cy="4553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Text Box 1524"/>
            <p:cNvSpPr txBox="1">
              <a:spLocks noChangeArrowheads="1"/>
            </p:cNvSpPr>
            <p:nvPr/>
          </p:nvSpPr>
          <p:spPr bwMode="auto">
            <a:xfrm>
              <a:off x="2153958" y="1420185"/>
              <a:ext cx="572593" cy="325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kumimoji="1" lang="zh-CN" altLang="en-US" sz="1515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charset="-122"/>
                </a:rPr>
                <a:t>链路</a:t>
              </a:r>
            </a:p>
          </p:txBody>
        </p:sp>
      </p:grpSp>
      <p:sp>
        <p:nvSpPr>
          <p:cNvPr id="14" name="Text Box 1185"/>
          <p:cNvSpPr txBox="1">
            <a:spLocks noChangeArrowheads="1"/>
          </p:cNvSpPr>
          <p:nvPr/>
        </p:nvSpPr>
        <p:spPr bwMode="auto">
          <a:xfrm>
            <a:off x="6481324" y="5667797"/>
            <a:ext cx="572593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14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1515" dirty="0"/>
              <a:t>结点</a:t>
            </a:r>
          </a:p>
        </p:txBody>
      </p:sp>
      <p:sp>
        <p:nvSpPr>
          <p:cNvPr id="15" name="Text Box 1185"/>
          <p:cNvSpPr txBox="1">
            <a:spLocks noChangeArrowheads="1"/>
          </p:cNvSpPr>
          <p:nvPr/>
        </p:nvSpPr>
        <p:spPr bwMode="auto">
          <a:xfrm>
            <a:off x="4862527" y="5751569"/>
            <a:ext cx="572593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14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1515" dirty="0"/>
              <a:t>结点</a:t>
            </a:r>
          </a:p>
        </p:txBody>
      </p:sp>
      <p:sp>
        <p:nvSpPr>
          <p:cNvPr id="16" name="Text Box 1185"/>
          <p:cNvSpPr txBox="1">
            <a:spLocks noChangeArrowheads="1"/>
          </p:cNvSpPr>
          <p:nvPr/>
        </p:nvSpPr>
        <p:spPr bwMode="auto">
          <a:xfrm>
            <a:off x="3980175" y="4653049"/>
            <a:ext cx="572593" cy="32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1400" b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fontAlgn="base">
              <a:spcBef>
                <a:spcPct val="0"/>
              </a:spcBef>
              <a:spcAft>
                <a:spcPct val="0"/>
              </a:spcAft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1515" dirty="0"/>
              <a:t>结点</a:t>
            </a: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4340215" y="4228799"/>
            <a:ext cx="280831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矩形 17"/>
          <p:cNvSpPr/>
          <p:nvPr/>
        </p:nvSpPr>
        <p:spPr bwMode="auto">
          <a:xfrm>
            <a:off x="4196199" y="4156792"/>
            <a:ext cx="144016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7076519" y="4165176"/>
            <a:ext cx="144016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82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/>
              <a:t>到目前为止已经出现了很多网络的产品</a:t>
            </a:r>
            <a:endParaRPr lang="en-US" altLang="zh-CN" dirty="0"/>
          </a:p>
          <a:p>
            <a:pPr lvl="1"/>
            <a:r>
              <a:rPr lang="zh-CN" altLang="zh-CN" dirty="0"/>
              <a:t>大江东去浪淘尽</a:t>
            </a:r>
            <a:endParaRPr lang="en-US" altLang="zh-CN" dirty="0"/>
          </a:p>
          <a:p>
            <a:pPr lvl="1"/>
            <a:r>
              <a:rPr lang="zh-CN" altLang="zh-CN" dirty="0"/>
              <a:t>最常用的有线的以太网、无线的</a:t>
            </a:r>
            <a:r>
              <a:rPr lang="en-US" altLang="zh-CN" dirty="0" err="1"/>
              <a:t>WiFi</a:t>
            </a:r>
            <a:r>
              <a:rPr lang="zh-CN" altLang="zh-CN" dirty="0"/>
              <a:t>网等</a:t>
            </a:r>
            <a:endParaRPr lang="en-US" altLang="zh-CN" dirty="0"/>
          </a:p>
          <a:p>
            <a:pPr lvl="1"/>
            <a:r>
              <a:rPr lang="zh-CN" altLang="zh-CN" dirty="0"/>
              <a:t>称这种网络为物理网络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1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市镇">
  <a:themeElements>
    <a:clrScheme name="市镇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市镇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市镇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581</TotalTime>
  <Words>3458</Words>
  <Application>Microsoft Office PowerPoint</Application>
  <PresentationFormat>全屏显示(4:3)</PresentationFormat>
  <Paragraphs>266</Paragraphs>
  <Slides>41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3" baseType="lpstr">
      <vt:lpstr>市镇</vt:lpstr>
      <vt:lpstr>Visio</vt:lpstr>
      <vt:lpstr>PowerPoint 演示文稿</vt:lpstr>
      <vt:lpstr>PowerPoint 演示文稿</vt:lpstr>
      <vt:lpstr>本课程教材</vt:lpstr>
      <vt:lpstr>人生若只如初见 其实网络不好学</vt:lpstr>
      <vt:lpstr>Outline</vt:lpstr>
      <vt:lpstr>PowerPoint 演示文稿</vt:lpstr>
      <vt:lpstr>Outline</vt:lpstr>
      <vt:lpstr>1. 计算机网络的概念</vt:lpstr>
      <vt:lpstr>PowerPoint 演示文稿</vt:lpstr>
      <vt:lpstr>2. 互联网的概念</vt:lpstr>
      <vt:lpstr>PowerPoint 演示文稿</vt:lpstr>
      <vt:lpstr>避免误区</vt:lpstr>
      <vt:lpstr>PowerPoint 演示文稿</vt:lpstr>
      <vt:lpstr>3.引入路由器</vt:lpstr>
      <vt:lpstr>4. 计算机网络的构成</vt:lpstr>
      <vt:lpstr>PowerPoint 演示文稿</vt:lpstr>
      <vt:lpstr>5. 计算机网络的功能</vt:lpstr>
      <vt:lpstr>Outline</vt:lpstr>
      <vt:lpstr>按网络覆盖范围</vt:lpstr>
      <vt:lpstr>按拓扑结构分为</vt:lpstr>
      <vt:lpstr>PowerPoint 演示文稿</vt:lpstr>
      <vt:lpstr>Outline</vt:lpstr>
      <vt:lpstr>预备概念</vt:lpstr>
      <vt:lpstr>Outline</vt:lpstr>
      <vt:lpstr>PowerPoint 演示文稿</vt:lpstr>
      <vt:lpstr>Outline</vt:lpstr>
      <vt:lpstr>有两种不同的意义</vt:lpstr>
      <vt:lpstr>避免一个误区</vt:lpstr>
      <vt:lpstr>PowerPoint 演示文稿</vt:lpstr>
      <vt:lpstr>PowerPoint 演示文稿</vt:lpstr>
      <vt:lpstr>Outline</vt:lpstr>
      <vt:lpstr>PowerPoint 演示文稿</vt:lpstr>
      <vt:lpstr>1．发送时延</vt:lpstr>
      <vt:lpstr>PowerPoint 演示文稿</vt:lpstr>
      <vt:lpstr>2．传播时延</vt:lpstr>
      <vt:lpstr>3．处理时延</vt:lpstr>
      <vt:lpstr>4．排队时延</vt:lpstr>
      <vt:lpstr>Outline</vt:lpstr>
      <vt:lpstr>1. 吞吐量</vt:lpstr>
      <vt:lpstr>2. 时延带宽积</vt:lpstr>
      <vt:lpstr>3. 往返时间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先知道概念</dc:title>
  <dc:creator>du</dc:creator>
  <cp:lastModifiedBy>Windows User</cp:lastModifiedBy>
  <cp:revision>35</cp:revision>
  <dcterms:created xsi:type="dcterms:W3CDTF">2023-06-19T02:50:47Z</dcterms:created>
  <dcterms:modified xsi:type="dcterms:W3CDTF">2023-12-19T02:11:27Z</dcterms:modified>
</cp:coreProperties>
</file>